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713" r:id="rId2"/>
  </p:sldMasterIdLst>
  <p:notesMasterIdLst>
    <p:notesMasterId r:id="rId25"/>
  </p:notesMasterIdLst>
  <p:sldIdLst>
    <p:sldId id="267" r:id="rId3"/>
    <p:sldId id="313" r:id="rId4"/>
    <p:sldId id="315" r:id="rId5"/>
    <p:sldId id="316" r:id="rId6"/>
    <p:sldId id="331" r:id="rId7"/>
    <p:sldId id="300" r:id="rId8"/>
    <p:sldId id="319" r:id="rId9"/>
    <p:sldId id="333" r:id="rId10"/>
    <p:sldId id="332" r:id="rId11"/>
    <p:sldId id="307" r:id="rId12"/>
    <p:sldId id="308" r:id="rId13"/>
    <p:sldId id="321" r:id="rId14"/>
    <p:sldId id="305" r:id="rId15"/>
    <p:sldId id="330" r:id="rId16"/>
    <p:sldId id="338" r:id="rId17"/>
    <p:sldId id="324" r:id="rId18"/>
    <p:sldId id="323" r:id="rId19"/>
    <p:sldId id="325" r:id="rId20"/>
    <p:sldId id="328" r:id="rId21"/>
    <p:sldId id="327" r:id="rId22"/>
    <p:sldId id="329" r:id="rId23"/>
    <p:sldId id="290" r:id="rId24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003F"/>
    <a:srgbClr val="E64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1E37B4-45CF-2EDD-274F-8376D8C80135}" v="2" dt="2022-01-25T10:02:35.4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3" autoAdjust="0"/>
    <p:restoredTop sz="95673"/>
  </p:normalViewPr>
  <p:slideViewPr>
    <p:cSldViewPr snapToGrid="0">
      <p:cViewPr varScale="1">
        <p:scale>
          <a:sx n="106" d="100"/>
          <a:sy n="106" d="100"/>
        </p:scale>
        <p:origin x="64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5724-6D21-431D-B8FB-B1F6926085BA}" type="datetimeFigureOut">
              <a:rPr lang="lt-LT" smtClean="0"/>
              <a:t>2024-01-17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60C89-0FA5-46A6-9956-B84EBD488F4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7120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FE85-C4C9-0041-9FC0-0325F4A86A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29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FE85-C4C9-0041-9FC0-0325F4A86A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5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FE85-C4C9-0041-9FC0-0325F4A86A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00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2165" y="556533"/>
            <a:ext cx="3178893" cy="1357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9486" y="556534"/>
            <a:ext cx="6195494" cy="279626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3" b="18293"/>
          <a:stretch/>
        </p:blipFill>
        <p:spPr>
          <a:xfrm>
            <a:off x="1094543" y="2895595"/>
            <a:ext cx="10333662" cy="39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9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450286" y="1"/>
            <a:ext cx="1741714" cy="1589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750" y="2093595"/>
            <a:ext cx="8318500" cy="270700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035300" cy="934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79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38201" y="3075709"/>
            <a:ext cx="3193472" cy="3075854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499264" y="3075709"/>
            <a:ext cx="3193472" cy="3075854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160327" y="3075709"/>
            <a:ext cx="3193472" cy="3075854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61924" y="277309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302204" y="277309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7963267" y="277309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2764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14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1" y="1936564"/>
            <a:ext cx="3193472" cy="3506294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499264" y="1936564"/>
            <a:ext cx="3193472" cy="3506294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160327" y="1936564"/>
            <a:ext cx="3193472" cy="3506294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646302" y="1633954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4286582" y="1633954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7947645" y="1633954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1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004460" y="1897554"/>
            <a:ext cx="4396739" cy="1740450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91778" y="1594944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004460" y="4274994"/>
            <a:ext cx="4396739" cy="1740450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91778" y="3972384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889750" y="1897554"/>
            <a:ext cx="4396739" cy="1740450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6677068" y="1594944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889750" y="4274994"/>
            <a:ext cx="4396739" cy="1740450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677068" y="3972384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3251200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20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1177925" y="2156460"/>
            <a:ext cx="5010150" cy="39560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6512236" y="2156460"/>
            <a:ext cx="5010150" cy="39560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78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1177925" y="2156460"/>
            <a:ext cx="9561513" cy="40195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07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2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006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2276475"/>
            <a:ext cx="6096000" cy="457358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22764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47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006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2276475"/>
            <a:ext cx="6096000" cy="457358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423660" y="320041"/>
            <a:ext cx="5394960" cy="16916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7228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6455" y="599440"/>
            <a:ext cx="2721271" cy="1162056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389255" y="4279271"/>
            <a:ext cx="5394325" cy="20339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389255" y="3221287"/>
            <a:ext cx="5396345" cy="83312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60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4725" y="1889760"/>
            <a:ext cx="5483860" cy="8331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055360" y="3024493"/>
            <a:ext cx="5483225" cy="3345510"/>
          </a:xfr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4058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21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1177925" y="2156460"/>
            <a:ext cx="9561513" cy="40195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65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2736" y="1554853"/>
            <a:ext cx="6796209" cy="121692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62713" y="2971800"/>
            <a:ext cx="6796088" cy="313213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7938"/>
            <a:ext cx="3035300" cy="6842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05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05870" y="1003148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76213" y="573364"/>
            <a:ext cx="1692421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57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2165" y="556534"/>
            <a:ext cx="3197723" cy="1365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9486" y="556534"/>
            <a:ext cx="6195494" cy="279626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47"/>
          <a:stretch/>
        </p:blipFill>
        <p:spPr>
          <a:xfrm>
            <a:off x="1043215" y="2542906"/>
            <a:ext cx="10258054" cy="429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512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4725" y="1889760"/>
            <a:ext cx="5483860" cy="8331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055360" y="3024493"/>
            <a:ext cx="5483225" cy="3345510"/>
          </a:xfr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4058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53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1064131"/>
            <a:ext cx="9225280" cy="1126868"/>
          </a:xfrm>
        </p:spPr>
        <p:txBody>
          <a:bodyPr/>
          <a:lstStyle/>
          <a:p>
            <a:r>
              <a:rPr lang="lt-LT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title</a:t>
            </a:r>
            <a:r>
              <a:rPr lang="lt-LT" dirty="0"/>
              <a:t> </a:t>
            </a:r>
            <a:r>
              <a:rPr lang="lt-LT" dirty="0" err="1"/>
              <a:t>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117601" y="2389694"/>
            <a:ext cx="9225280" cy="3597450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9064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2736" y="1554853"/>
            <a:ext cx="6796209" cy="121692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62713" y="2971800"/>
            <a:ext cx="6796088" cy="313213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7938"/>
            <a:ext cx="3035300" cy="6842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4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5449" y="2372109"/>
            <a:ext cx="4899026" cy="490956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96945" y="657916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5170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96945" y="657916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92" y="2909132"/>
            <a:ext cx="4223077" cy="410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70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96945" y="657916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0"/>
          <a:stretch/>
        </p:blipFill>
        <p:spPr>
          <a:xfrm>
            <a:off x="1299777" y="3376055"/>
            <a:ext cx="9800614" cy="34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60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1151216"/>
            <a:ext cx="9225280" cy="1126868"/>
          </a:xfrm>
        </p:spPr>
        <p:txBody>
          <a:bodyPr/>
          <a:lstStyle/>
          <a:p>
            <a:r>
              <a:rPr lang="lt-LT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title</a:t>
            </a:r>
            <a:r>
              <a:rPr lang="lt-LT" dirty="0"/>
              <a:t> </a:t>
            </a:r>
            <a:r>
              <a:rPr lang="lt-LT" dirty="0" err="1"/>
              <a:t>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117601" y="2476779"/>
            <a:ext cx="9225280" cy="3597450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911978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17136" y="0"/>
            <a:ext cx="7674864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76" y="945139"/>
            <a:ext cx="3576408" cy="140562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35864" y="2898569"/>
            <a:ext cx="3576408" cy="31444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9090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27" y="755793"/>
            <a:ext cx="5332846" cy="37615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490277" y="2636548"/>
            <a:ext cx="4918075" cy="35746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9170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750" y="2093595"/>
            <a:ext cx="8318500" cy="270700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035300" cy="934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0646229" y="195943"/>
            <a:ext cx="1349828" cy="1415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054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38201" y="3075709"/>
            <a:ext cx="3193472" cy="3075854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499264" y="3075709"/>
            <a:ext cx="3193472" cy="3075854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160327" y="3075709"/>
            <a:ext cx="3193472" cy="3075854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61924" y="2773099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302204" y="2773099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7963267" y="2773099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2764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01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1" y="1936564"/>
            <a:ext cx="3193472" cy="3506294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499264" y="1936564"/>
            <a:ext cx="3193472" cy="3506294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160327" y="1936564"/>
            <a:ext cx="3193472" cy="3506294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46302" y="1633954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286582" y="1633954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947645" y="1633954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3271520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84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3251200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004460" y="1897554"/>
            <a:ext cx="4396739" cy="1740450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791778" y="1594944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004460" y="4274994"/>
            <a:ext cx="4396739" cy="1740450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791778" y="3972384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889750" y="1897554"/>
            <a:ext cx="4396739" cy="1740450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6677068" y="1594944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889750" y="4274994"/>
            <a:ext cx="4396739" cy="1740450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6677068" y="3972384"/>
            <a:ext cx="425364" cy="115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736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1177925" y="2156460"/>
            <a:ext cx="5010150" cy="39560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6512236" y="2156460"/>
            <a:ext cx="5010150" cy="39560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44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1177925" y="2156460"/>
            <a:ext cx="9561513" cy="40195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86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874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006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2276475"/>
            <a:ext cx="6096000" cy="457358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22764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05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2736" y="1554853"/>
            <a:ext cx="6796209" cy="121692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62713" y="2971800"/>
            <a:ext cx="6796088" cy="313213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7938"/>
            <a:ext cx="3035300" cy="6842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15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006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2276475"/>
            <a:ext cx="6096000" cy="457358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423660" y="320041"/>
            <a:ext cx="5394960" cy="16916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3808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6454" y="599439"/>
            <a:ext cx="2721273" cy="1162057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389255" y="4279271"/>
            <a:ext cx="5394325" cy="20339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389255" y="3221287"/>
            <a:ext cx="5396345" cy="83312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2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1151216"/>
            <a:ext cx="9225280" cy="1126868"/>
          </a:xfrm>
        </p:spPr>
        <p:txBody>
          <a:bodyPr/>
          <a:lstStyle/>
          <a:p>
            <a:r>
              <a:rPr lang="lt-LT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title</a:t>
            </a:r>
            <a:r>
              <a:rPr lang="lt-LT" dirty="0"/>
              <a:t> </a:t>
            </a:r>
            <a:r>
              <a:rPr lang="lt-LT" dirty="0" err="1"/>
              <a:t>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117601" y="2476779"/>
            <a:ext cx="9225280" cy="3597450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942711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96945" y="657916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59750" y="2429566"/>
            <a:ext cx="4756150" cy="476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31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96945" y="657916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4" y="2870708"/>
            <a:ext cx="4097916" cy="398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05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96945" y="657916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78"/>
          <a:stretch/>
        </p:blipFill>
        <p:spPr>
          <a:xfrm>
            <a:off x="1433400" y="3420144"/>
            <a:ext cx="9645725" cy="344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09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17136" y="0"/>
            <a:ext cx="7674864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76" y="1271711"/>
            <a:ext cx="3576408" cy="140562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35864" y="3225141"/>
            <a:ext cx="3576408" cy="31444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235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27" y="755793"/>
            <a:ext cx="5332846" cy="37615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490277" y="2636548"/>
            <a:ext cx="4918075" cy="35746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411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8561" y="830897"/>
            <a:ext cx="849376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8561" y="2560955"/>
            <a:ext cx="8493760" cy="3148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55236" y="368405"/>
            <a:ext cx="907868" cy="1010163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/>
        </p:nvSpPr>
        <p:spPr>
          <a:xfrm>
            <a:off x="6770747" y="6356350"/>
            <a:ext cx="3714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lt-LT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GT Walsheim" charset="0"/>
                <a:ea typeface="GT Walsheim" charset="0"/>
                <a:cs typeface="GT Walshei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2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3" r:id="rId2"/>
    <p:sldLayoutId id="2147483709" r:id="rId3"/>
    <p:sldLayoutId id="2147483654" r:id="rId4"/>
    <p:sldLayoutId id="2147483655" r:id="rId5"/>
    <p:sldLayoutId id="2147483710" r:id="rId6"/>
    <p:sldLayoutId id="2147483730" r:id="rId7"/>
    <p:sldLayoutId id="2147483656" r:id="rId8"/>
    <p:sldLayoutId id="2147483658" r:id="rId9"/>
    <p:sldLayoutId id="2147483684" r:id="rId10"/>
    <p:sldLayoutId id="2147483679" r:id="rId11"/>
    <p:sldLayoutId id="2147483685" r:id="rId12"/>
    <p:sldLayoutId id="2147483686" r:id="rId13"/>
    <p:sldLayoutId id="2147483732" r:id="rId14"/>
    <p:sldLayoutId id="2147483733" r:id="rId15"/>
    <p:sldLayoutId id="2147483659" r:id="rId16"/>
    <p:sldLayoutId id="2147483687" r:id="rId17"/>
    <p:sldLayoutId id="2147483688" r:id="rId18"/>
    <p:sldLayoutId id="2147483682" r:id="rId19"/>
    <p:sldLayoutId id="2147483737" r:id="rId20"/>
    <p:sldLayoutId id="2147483741" r:id="rId21"/>
    <p:sldLayoutId id="214748374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000" kern="1200">
          <a:solidFill>
            <a:schemeClr val="bg1">
              <a:lumMod val="50000"/>
            </a:schemeClr>
          </a:solidFill>
          <a:latin typeface="Arial" charset="0"/>
          <a:ea typeface="Arial" charset="0"/>
          <a:cs typeface="Arial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bg1">
              <a:lumMod val="50000"/>
            </a:schemeClr>
          </a:solidFill>
          <a:latin typeface="GT Walsheim" charset="0"/>
          <a:ea typeface="GT Walsheim" charset="0"/>
          <a:cs typeface="GT Walsheim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bg1">
              <a:lumMod val="50000"/>
            </a:schemeClr>
          </a:solidFill>
          <a:latin typeface="GT Walsheim" charset="0"/>
          <a:ea typeface="GT Walsheim" charset="0"/>
          <a:cs typeface="GT Walsheim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bg1">
              <a:lumMod val="50000"/>
            </a:schemeClr>
          </a:solidFill>
          <a:latin typeface="GT Walsheim" charset="0"/>
          <a:ea typeface="GT Walsheim" charset="0"/>
          <a:cs typeface="GT Walsheim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bg1">
              <a:lumMod val="50000"/>
            </a:schemeClr>
          </a:solidFill>
          <a:latin typeface="GT Walsheim" charset="0"/>
          <a:ea typeface="GT Walsheim" charset="0"/>
          <a:cs typeface="GT Walsheim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" userDrawn="1">
          <p15:clr>
            <a:srgbClr val="F26B43"/>
          </p15:clr>
        </p15:guide>
        <p15:guide id="2" userDrawn="1">
          <p15:clr>
            <a:srgbClr val="F26B43"/>
          </p15:clr>
        </p15:guide>
        <p15:guide id="3" pos="5768" userDrawn="1">
          <p15:clr>
            <a:srgbClr val="F26B43"/>
          </p15:clr>
        </p15:guide>
        <p15:guide id="4" pos="1912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7680" userDrawn="1">
          <p15:clr>
            <a:srgbClr val="F26B43"/>
          </p15:clr>
        </p15:guide>
        <p15:guide id="7" orient="horz" pos="1434" userDrawn="1">
          <p15:clr>
            <a:srgbClr val="F26B43"/>
          </p15:clr>
        </p15:guide>
        <p15:guide id="8" orient="horz" pos="2886" userDrawn="1">
          <p15:clr>
            <a:srgbClr val="F26B43"/>
          </p15:clr>
        </p15:guide>
        <p15:guide id="9" orient="horz" pos="431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904946" y="375268"/>
            <a:ext cx="901700" cy="10033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8561" y="830897"/>
            <a:ext cx="849376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8561" y="2560955"/>
            <a:ext cx="8493760" cy="3148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6770747" y="6356350"/>
            <a:ext cx="3714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lt-LT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GT Walsheim" charset="0"/>
                <a:ea typeface="GT Walsheim" charset="0"/>
                <a:cs typeface="GT Walshei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91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31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34" r:id="rId14"/>
    <p:sldLayoutId id="2147483735" r:id="rId15"/>
    <p:sldLayoutId id="2147483726" r:id="rId16"/>
    <p:sldLayoutId id="2147483727" r:id="rId17"/>
    <p:sldLayoutId id="2147483728" r:id="rId18"/>
    <p:sldLayoutId id="2147483729" r:id="rId19"/>
    <p:sldLayoutId id="214748373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bg1">
              <a:lumMod val="50000"/>
            </a:schemeClr>
          </a:solidFill>
          <a:latin typeface="GT Walsheim" charset="0"/>
          <a:ea typeface="GT Walsheim" charset="0"/>
          <a:cs typeface="GT Walsheim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bg1">
              <a:lumMod val="50000"/>
            </a:schemeClr>
          </a:solidFill>
          <a:latin typeface="GT Walsheim" charset="0"/>
          <a:ea typeface="GT Walsheim" charset="0"/>
          <a:cs typeface="GT Walsheim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bg1">
              <a:lumMod val="50000"/>
            </a:schemeClr>
          </a:solidFill>
          <a:latin typeface="GT Walsheim" charset="0"/>
          <a:ea typeface="GT Walsheim" charset="0"/>
          <a:cs typeface="GT Walsheim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bg1">
              <a:lumMod val="50000"/>
            </a:schemeClr>
          </a:solidFill>
          <a:latin typeface="GT Walsheim" charset="0"/>
          <a:ea typeface="GT Walsheim" charset="0"/>
          <a:cs typeface="GT Walsheim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">
          <p15:clr>
            <a:srgbClr val="F26B43"/>
          </p15:clr>
        </p15:guide>
        <p15:guide id="2">
          <p15:clr>
            <a:srgbClr val="F26B43"/>
          </p15:clr>
        </p15:guide>
        <p15:guide id="3" pos="5768">
          <p15:clr>
            <a:srgbClr val="F26B43"/>
          </p15:clr>
        </p15:guide>
        <p15:guide id="4" pos="1912">
          <p15:clr>
            <a:srgbClr val="F26B43"/>
          </p15:clr>
        </p15:guide>
        <p15:guide id="5" pos="3840">
          <p15:clr>
            <a:srgbClr val="F26B43"/>
          </p15:clr>
        </p15:guide>
        <p15:guide id="6" pos="7680">
          <p15:clr>
            <a:srgbClr val="F26B43"/>
          </p15:clr>
        </p15:guide>
        <p15:guide id="7" orient="horz" pos="1434">
          <p15:clr>
            <a:srgbClr val="F26B43"/>
          </p15:clr>
        </p15:guide>
        <p15:guide id="8" orient="horz" pos="2886">
          <p15:clr>
            <a:srgbClr val="F26B43"/>
          </p15:clr>
        </p15:guide>
        <p15:guide id="9" orient="horz" pos="431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u.lt/en/studies/bachelor-and-integrated-studies/information-systems-and-cyber-security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www.vu.lt/en/studies/master-studies/international-business-management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is.vu.lt/pls/pub/vustud.public_ni$wwwtprs.dalsar_show?p_lpd_srautas_id=32&amp;p_pad_id=24&amp;p_search_str=&amp;p_search_cols=1&amp;p_search_cols=2&amp;p_search_cols=3&amp;p_search_cols=0&amp;p_search_cols=5&amp;p_search_cols=6&amp;p_search_cols=0&amp;p_search_cols=8&amp;p_search_cols=9&amp;p_search_cols=10" TargetMode="Externa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Study at</a:t>
            </a:r>
            <a:br>
              <a:rPr lang="en-US" dirty="0"/>
            </a:br>
            <a:r>
              <a:rPr lang="en-US" dirty="0"/>
              <a:t>Vilnius University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546895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lt-LT" dirty="0">
                <a:latin typeface="Arial" charset="0"/>
                <a:ea typeface="Arial" charset="0"/>
                <a:cs typeface="Arial" charset="0"/>
              </a:rPr>
              <a:t>Social partners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: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lt-LT" altLang="en-US" b="1" dirty="0">
              <a:latin typeface="Arial" panose="020B0604020202020204" pitchFamily="34" charset="0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-"/>
            </a:pPr>
            <a:r>
              <a:rPr lang="en-US" altLang="en-US" dirty="0">
                <a:latin typeface="Arial" panose="020B0604020202020204" pitchFamily="34" charset="0"/>
              </a:rPr>
              <a:t>Barclays Technologies</a:t>
            </a:r>
            <a:endParaRPr lang="lt-LT" altLang="en-US" dirty="0">
              <a:latin typeface="Arial" panose="020B0604020202020204" pitchFamily="34" charset="0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-"/>
            </a:pPr>
            <a:r>
              <a:rPr lang="en-US" altLang="en-US" dirty="0">
                <a:latin typeface="Arial" panose="020B0604020202020204" pitchFamily="34" charset="0"/>
              </a:rPr>
              <a:t>Sensor Electronics Technology Inc. </a:t>
            </a:r>
            <a:endParaRPr lang="lt-LT" altLang="en-US" dirty="0">
              <a:latin typeface="Arial" panose="020B0604020202020204" pitchFamily="34" charset="0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-"/>
            </a:pPr>
            <a:r>
              <a:rPr lang="en-US" altLang="en-US" dirty="0">
                <a:latin typeface="Arial" panose="020B0604020202020204" pitchFamily="34" charset="0"/>
              </a:rPr>
              <a:t>Huawei Technologies Co.</a:t>
            </a:r>
            <a:endParaRPr lang="lt-LT" altLang="en-US" dirty="0">
              <a:latin typeface="Arial" panose="020B0604020202020204" pitchFamily="34" charset="0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-"/>
            </a:pPr>
            <a:r>
              <a:rPr lang="en-US" altLang="en-US" dirty="0">
                <a:latin typeface="Arial" panose="020B0604020202020204" pitchFamily="34" charset="0"/>
              </a:rPr>
              <a:t>IBM</a:t>
            </a:r>
            <a:endParaRPr lang="lt-LT" altLang="en-US" dirty="0">
              <a:latin typeface="Arial" panose="020B0604020202020204" pitchFamily="34" charset="0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-"/>
            </a:pPr>
            <a:r>
              <a:rPr lang="lt-LT" altLang="en-US" dirty="0">
                <a:latin typeface="Arial" panose="020B0604020202020204" pitchFamily="34" charset="0"/>
              </a:rPr>
              <a:t>TELE2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-"/>
            </a:pPr>
            <a:r>
              <a:rPr lang="lt-LT" altLang="en-US" dirty="0">
                <a:latin typeface="Arial" panose="020B0604020202020204" pitchFamily="34" charset="0"/>
              </a:rPr>
              <a:t>CERN</a:t>
            </a:r>
            <a:endParaRPr lang="en-US" altLang="en-US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" b="7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2910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78003F"/>
                </a:solidFill>
              </a:rPr>
              <a:t>International projects</a:t>
            </a:r>
            <a:endParaRPr lang="en-US" b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/>
        <p:txBody>
          <a:bodyPr numCol="1" spcCol="36000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</a:pPr>
            <a:r>
              <a:rPr lang="en-US" sz="1800" b="1" dirty="0">
                <a:solidFill>
                  <a:srgbClr val="78003F"/>
                </a:solidFill>
              </a:rPr>
              <a:t>Educational Erasmus projects: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en-US" sz="1800" dirty="0"/>
              <a:t>Knowledge alliances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en-US" sz="1800" dirty="0"/>
              <a:t>Capacity building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en-US" sz="1800" dirty="0"/>
              <a:t>Strategic partnerships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</a:pPr>
            <a:r>
              <a:rPr lang="en-US" sz="1800" b="1" dirty="0">
                <a:solidFill>
                  <a:srgbClr val="78003F"/>
                </a:solidFill>
              </a:rPr>
              <a:t>Scientific projects: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en-US" sz="1800" dirty="0"/>
              <a:t>ES Horizon 2020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en-US" sz="1800" dirty="0"/>
              <a:t>NATO Science programmes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en-US" sz="1800" dirty="0"/>
              <a:t>Frameworks 5, 6, 7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en-US" sz="1800" dirty="0"/>
              <a:t>Others (CERN, EUROSTAT, etc.)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endParaRPr lang="en-US" sz="180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Picture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601" y="7938"/>
            <a:ext cx="3045901" cy="68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46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4008"/>
            <a:ext cx="12192000" cy="81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80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76" y="945139"/>
            <a:ext cx="3576408" cy="1850025"/>
          </a:xfrm>
        </p:spPr>
        <p:txBody>
          <a:bodyPr>
            <a:normAutofit fontScale="90000"/>
          </a:bodyPr>
          <a:lstStyle/>
          <a:p>
            <a:pPr lvl="0"/>
            <a:r>
              <a:rPr lang="lt-LT" dirty="0">
                <a:latin typeface="Arial" charset="0"/>
                <a:ea typeface="Arial" charset="0"/>
                <a:cs typeface="Arial" charset="0"/>
              </a:rPr>
              <a:t>International </a:t>
            </a:r>
            <a:r>
              <a:rPr lang="lt-LT" dirty="0" err="1">
                <a:latin typeface="Arial" charset="0"/>
                <a:ea typeface="Arial" charset="0"/>
                <a:cs typeface="Arial" charset="0"/>
              </a:rPr>
              <a:t>study</a:t>
            </a:r>
            <a:r>
              <a:rPr lang="lt-LT" dirty="0">
                <a:latin typeface="Arial" charset="0"/>
                <a:ea typeface="Arial" charset="0"/>
                <a:cs typeface="Arial" charset="0"/>
              </a:rPr>
              <a:t> programmes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71997" y="4056825"/>
            <a:ext cx="23805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latin typeface="Arial" charset="0"/>
                <a:ea typeface="Arial" charset="0"/>
                <a:cs typeface="Arial" charset="0"/>
              </a:rPr>
              <a:t>Master</a:t>
            </a:r>
            <a:r>
              <a:rPr lang="lt-LT" sz="1600"/>
              <a:t> study</a:t>
            </a:r>
          </a:p>
          <a:p>
            <a:r>
              <a:rPr lang="en-US" sz="1600">
                <a:latin typeface="Arial" charset="0"/>
                <a:ea typeface="Arial" charset="0"/>
                <a:cs typeface="Arial" charset="0"/>
              </a:rPr>
              <a:t>programmes</a:t>
            </a:r>
            <a:r>
              <a:rPr lang="en-GB" sz="1600">
                <a:latin typeface="Arial" charset="0"/>
                <a:ea typeface="Arial" charset="0"/>
                <a:cs typeface="Arial" charset="0"/>
              </a:rPr>
              <a:t> 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71997" y="3133607"/>
            <a:ext cx="2496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600" dirty="0" err="1">
                <a:latin typeface="Arial" charset="0"/>
                <a:ea typeface="Arial" charset="0"/>
                <a:cs typeface="Arial" charset="0"/>
              </a:rPr>
              <a:t>Bachelor</a:t>
            </a:r>
            <a:r>
              <a:rPr lang="lt-LT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sz="1600" dirty="0" err="1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lt-LT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sz="1600" dirty="0" err="1">
                <a:latin typeface="Arial" charset="0"/>
                <a:ea typeface="Arial" charset="0"/>
                <a:cs typeface="Arial" charset="0"/>
              </a:rPr>
              <a:t>integrated</a:t>
            </a:r>
            <a:r>
              <a:rPr lang="lt-LT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sz="1600" dirty="0" err="1">
                <a:latin typeface="Arial" charset="0"/>
                <a:ea typeface="Arial" charset="0"/>
                <a:cs typeface="Arial" charset="0"/>
              </a:rPr>
              <a:t>study</a:t>
            </a:r>
            <a:r>
              <a:rPr lang="lt-LT" sz="1600" dirty="0">
                <a:latin typeface="Arial" charset="0"/>
                <a:ea typeface="Arial" charset="0"/>
                <a:cs typeface="Arial" charset="0"/>
              </a:rPr>
              <a:t> programmes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620" y="3074325"/>
            <a:ext cx="1303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t-LT" sz="4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19</a:t>
            </a:r>
            <a:endParaRPr lang="en-US" sz="44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055" y="4006586"/>
            <a:ext cx="1572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t-LT" sz="4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45</a:t>
            </a:r>
            <a:endParaRPr lang="en-US" sz="44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71997" y="4941466"/>
            <a:ext cx="23805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600" dirty="0" err="1">
                <a:latin typeface="Arial" charset="0"/>
                <a:ea typeface="Arial" charset="0"/>
                <a:cs typeface="Arial" charset="0"/>
              </a:rPr>
              <a:t>Fields</a:t>
            </a:r>
            <a:r>
              <a:rPr lang="lt-LT" sz="1600" dirty="0"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lt-LT" sz="1600" dirty="0" err="1">
                <a:latin typeface="Arial" charset="0"/>
                <a:ea typeface="Arial" charset="0"/>
                <a:cs typeface="Arial" charset="0"/>
              </a:rPr>
              <a:t>doctoral</a:t>
            </a:r>
            <a:r>
              <a:rPr lang="lt-LT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sz="1600" dirty="0" err="1">
                <a:latin typeface="Arial" charset="0"/>
                <a:ea typeface="Arial" charset="0"/>
                <a:cs typeface="Arial" charset="0"/>
              </a:rPr>
              <a:t>studies</a:t>
            </a:r>
            <a:r>
              <a:rPr lang="lt-LT" sz="1600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055" y="4891227"/>
            <a:ext cx="1572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t-LT" sz="4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29</a:t>
            </a:r>
            <a:endParaRPr lang="en-US" sz="44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71997" y="5831985"/>
            <a:ext cx="23805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600" dirty="0" err="1">
                <a:latin typeface="Arial" charset="0"/>
                <a:ea typeface="Arial" charset="0"/>
                <a:cs typeface="Arial" charset="0"/>
              </a:rPr>
              <a:t>Courses</a:t>
            </a:r>
            <a:r>
              <a:rPr lang="lt-LT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sz="1600" dirty="0" err="1">
                <a:latin typeface="Arial" charset="0"/>
                <a:ea typeface="Arial" charset="0"/>
                <a:cs typeface="Arial" charset="0"/>
              </a:rPr>
              <a:t>in</a:t>
            </a:r>
            <a:r>
              <a:rPr lang="lt-LT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sz="1600" dirty="0" err="1">
                <a:latin typeface="Arial" charset="0"/>
                <a:ea typeface="Arial" charset="0"/>
                <a:cs typeface="Arial" charset="0"/>
              </a:rPr>
              <a:t>foreign</a:t>
            </a:r>
            <a:r>
              <a:rPr lang="lt-LT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sz="1600" dirty="0" err="1">
                <a:latin typeface="Arial" charset="0"/>
                <a:ea typeface="Arial" charset="0"/>
                <a:cs typeface="Arial" charset="0"/>
              </a:rPr>
              <a:t>languages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055" y="5775868"/>
            <a:ext cx="1572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t-LT" sz="4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&gt;800</a:t>
            </a:r>
            <a:endParaRPr lang="en-US" sz="44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307" y="-13687"/>
            <a:ext cx="8255435" cy="691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52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16436"/>
            <a:ext cx="6139543" cy="6841564"/>
          </a:xfrm>
          <a:solidFill>
            <a:srgbClr val="78003F"/>
          </a:solidFill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800" b="1" dirty="0"/>
          </a:p>
          <a:p>
            <a:pPr>
              <a:spcAft>
                <a:spcPts val="1200"/>
              </a:spcAft>
            </a:pPr>
            <a:r>
              <a:rPr lang="en-US" sz="2400" b="1" dirty="0"/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1"/>
          <a:stretch/>
        </p:blipFill>
        <p:spPr>
          <a:xfrm>
            <a:off x="-17417" y="3426823"/>
            <a:ext cx="12221859" cy="3431177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396345" y="448260"/>
            <a:ext cx="4632855" cy="9838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Kaunas Campus</a:t>
            </a:r>
            <a:endParaRPr lang="lt-LT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6535888" y="330565"/>
            <a:ext cx="5399701" cy="2978563"/>
          </a:xfrm>
          <a:prstGeom prst="rect">
            <a:avLst/>
          </a:prstGeom>
          <a:solidFill>
            <a:srgbClr val="78003F"/>
          </a:solidFill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GT Walsheim" charset="0"/>
                <a:ea typeface="GT Walsheim" charset="0"/>
                <a:cs typeface="GT Walsheim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GT Walsheim" charset="0"/>
                <a:ea typeface="GT Walsheim" charset="0"/>
                <a:cs typeface="GT Walsheim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GT Walsheim" charset="0"/>
                <a:ea typeface="GT Walsheim" charset="0"/>
                <a:cs typeface="GT Walsheim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GT Walsheim" charset="0"/>
                <a:ea typeface="GT Walsheim" charset="0"/>
                <a:cs typeface="GT Walsheim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1200"/>
              </a:spcAft>
            </a:pPr>
            <a:r>
              <a:rPr lang="lt-LT" sz="1400" b="1" dirty="0" err="1">
                <a:solidFill>
                  <a:schemeClr val="tx1"/>
                </a:solidFill>
              </a:rPr>
              <a:t>Study</a:t>
            </a:r>
            <a:r>
              <a:rPr lang="lt-LT" sz="1400" b="1" dirty="0">
                <a:solidFill>
                  <a:schemeClr val="tx1"/>
                </a:solidFill>
              </a:rPr>
              <a:t> </a:t>
            </a:r>
            <a:r>
              <a:rPr lang="lt-LT" sz="1400" b="1" dirty="0" err="1">
                <a:solidFill>
                  <a:schemeClr val="tx1"/>
                </a:solidFill>
              </a:rPr>
              <a:t>in</a:t>
            </a:r>
            <a:r>
              <a:rPr lang="lt-LT" sz="1400" b="1" dirty="0">
                <a:solidFill>
                  <a:schemeClr val="tx1"/>
                </a:solidFill>
              </a:rPr>
              <a:t> English:</a:t>
            </a:r>
            <a:endParaRPr lang="lt-LT" sz="1400" dirty="0">
              <a:solidFill>
                <a:schemeClr val="tx1"/>
              </a:solidFill>
            </a:endParaRPr>
          </a:p>
          <a:p>
            <a:r>
              <a:rPr lang="en-US" sz="1400" b="1" dirty="0"/>
              <a:t>Bachelor degree study </a:t>
            </a:r>
            <a:r>
              <a:rPr lang="en-US" sz="1400" b="1" dirty="0" err="1"/>
              <a:t>programmes</a:t>
            </a:r>
            <a:r>
              <a:rPr lang="en-US" sz="1400" b="1" dirty="0"/>
              <a:t>:</a:t>
            </a:r>
            <a:endParaRPr lang="en-US" sz="1400" dirty="0"/>
          </a:p>
          <a:p>
            <a:r>
              <a:rPr lang="en-US" sz="1400" i="1" dirty="0">
                <a:hlinkClick r:id="rId3"/>
              </a:rPr>
              <a:t>Information Systems and Cyber Security</a:t>
            </a:r>
            <a:endParaRPr lang="en-US" sz="1400" dirty="0"/>
          </a:p>
          <a:p>
            <a:r>
              <a:rPr lang="en-US" sz="1400" b="1" dirty="0"/>
              <a:t>Master degree study </a:t>
            </a:r>
            <a:r>
              <a:rPr lang="en-US" sz="1400" b="1" dirty="0" err="1"/>
              <a:t>programmes</a:t>
            </a:r>
            <a:r>
              <a:rPr lang="en-US" sz="1400" b="1" dirty="0"/>
              <a:t>:</a:t>
            </a:r>
            <a:endParaRPr lang="en-US" sz="1400" dirty="0"/>
          </a:p>
          <a:p>
            <a:r>
              <a:rPr lang="en-US" sz="1400" i="1" dirty="0">
                <a:hlinkClick r:id="rId4"/>
              </a:rPr>
              <a:t>International Business Management</a:t>
            </a:r>
            <a:endParaRPr lang="en-US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lt-LT" sz="1400" dirty="0"/>
          </a:p>
          <a:p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563378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7575" y="945139"/>
            <a:ext cx="6174813" cy="1405621"/>
          </a:xfrm>
        </p:spPr>
        <p:txBody>
          <a:bodyPr>
            <a:normAutofit fontScale="90000"/>
          </a:bodyPr>
          <a:lstStyle/>
          <a:p>
            <a:r>
              <a:rPr lang="lt-LT" dirty="0"/>
              <a:t>Courses for exchange students at Kaunas Faculty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35864" y="2898569"/>
            <a:ext cx="10564096" cy="3140092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is.vu.lt/pls/pub/vustud.public_ni$wwwtprs.dalsar_show?p_lpd_srautas_id=32&amp;p_pad_id=24&amp;p_search_str=&amp;p_search_cols=1&amp;p_search_cols=2&amp;p_search_cols=3&amp;p_search_cols=0&amp;p_search_cols=5&amp;p_search_cols=6&amp;p_search_cols=0&amp;p_search_cols=8&amp;p_search_cols=9&amp;p_search_cols=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86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17600" y="1064130"/>
            <a:ext cx="10174514" cy="812795"/>
          </a:xfrm>
        </p:spPr>
        <p:txBody>
          <a:bodyPr>
            <a:normAutofit/>
          </a:bodyPr>
          <a:lstStyle/>
          <a:p>
            <a:r>
              <a:rPr lang="lt-LT" dirty="0"/>
              <a:t>Study facilities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b="1" dirty="0"/>
              <a:t>The Old Library: </a:t>
            </a:r>
          </a:p>
          <a:p>
            <a:pPr>
              <a:spcBef>
                <a:spcPts val="0"/>
              </a:spcBef>
            </a:pPr>
            <a:r>
              <a:rPr lang="en-US" dirty="0"/>
              <a:t>one of the richest collections of old books, historical documents and manuscripts</a:t>
            </a:r>
          </a:p>
          <a:p>
            <a:endParaRPr lang="lt-LT" dirty="0"/>
          </a:p>
          <a:p>
            <a:pPr>
              <a:spcBef>
                <a:spcPts val="0"/>
              </a:spcBef>
            </a:pPr>
            <a:r>
              <a:rPr lang="en-US" b="1" dirty="0"/>
              <a:t>Scholarly Communication and Information Centre (SCIC)</a:t>
            </a:r>
            <a:r>
              <a:rPr lang="lt-LT" b="1" dirty="0"/>
              <a:t>: </a:t>
            </a:r>
          </a:p>
          <a:p>
            <a:pPr>
              <a:spcBef>
                <a:spcPts val="0"/>
              </a:spcBef>
            </a:pPr>
            <a:r>
              <a:rPr lang="lt-LT" dirty="0" err="1"/>
              <a:t>modern</a:t>
            </a:r>
            <a:r>
              <a:rPr lang="lt-LT" dirty="0"/>
              <a:t> </a:t>
            </a:r>
            <a:r>
              <a:rPr lang="lt-LT" dirty="0" err="1"/>
              <a:t>library</a:t>
            </a:r>
            <a:r>
              <a:rPr lang="lt-LT" dirty="0"/>
              <a:t>, </a:t>
            </a:r>
            <a:r>
              <a:rPr lang="lt-LT" dirty="0" err="1"/>
              <a:t>open</a:t>
            </a:r>
            <a:r>
              <a:rPr lang="lt-LT" dirty="0"/>
              <a:t> 24/7, </a:t>
            </a:r>
            <a:r>
              <a:rPr lang="lt-LT" dirty="0" err="1"/>
              <a:t>providing</a:t>
            </a:r>
            <a:r>
              <a:rPr lang="lt-LT" dirty="0"/>
              <a:t> </a:t>
            </a:r>
            <a:r>
              <a:rPr lang="en-US" dirty="0"/>
              <a:t>working places equipped with computers, lounge chairs for discussions/ relaxation, silent reading room, reading room for students with children, room for individual work for professors and PhD students.</a:t>
            </a:r>
            <a:endParaRPr lang="lt-LT" dirty="0"/>
          </a:p>
          <a:p>
            <a:endParaRPr lang="lt-LT" dirty="0"/>
          </a:p>
          <a:p>
            <a:pPr>
              <a:spcBef>
                <a:spcPts val="0"/>
              </a:spcBef>
            </a:pPr>
            <a:r>
              <a:rPr lang="lt-LT" b="1" dirty="0"/>
              <a:t>Computer </a:t>
            </a:r>
            <a:r>
              <a:rPr lang="lt-LT" b="1" dirty="0" err="1"/>
              <a:t>facilities</a:t>
            </a:r>
            <a:r>
              <a:rPr lang="lt-LT" b="1" dirty="0"/>
              <a:t>: </a:t>
            </a:r>
          </a:p>
          <a:p>
            <a:pPr>
              <a:spcBef>
                <a:spcPts val="0"/>
              </a:spcBef>
            </a:pPr>
            <a:r>
              <a:rPr lang="lt-LT" dirty="0" err="1"/>
              <a:t>computers</a:t>
            </a:r>
            <a:r>
              <a:rPr lang="lt-LT" dirty="0"/>
              <a:t> </a:t>
            </a:r>
            <a:r>
              <a:rPr lang="lt-LT" dirty="0" err="1"/>
              <a:t>with</a:t>
            </a:r>
            <a:r>
              <a:rPr lang="lt-LT" dirty="0"/>
              <a:t> </a:t>
            </a:r>
            <a:r>
              <a:rPr lang="lt-LT" dirty="0" err="1"/>
              <a:t>printers</a:t>
            </a:r>
            <a:r>
              <a:rPr lang="lt-LT" dirty="0"/>
              <a:t> </a:t>
            </a:r>
            <a:r>
              <a:rPr lang="lt-LT" dirty="0" err="1"/>
              <a:t>and</a:t>
            </a:r>
            <a:r>
              <a:rPr lang="lt-LT" dirty="0"/>
              <a:t> </a:t>
            </a:r>
            <a:r>
              <a:rPr lang="lt-LT" dirty="0" err="1"/>
              <a:t>scanners</a:t>
            </a:r>
            <a:r>
              <a:rPr lang="lt-LT" dirty="0"/>
              <a:t> </a:t>
            </a:r>
            <a:r>
              <a:rPr lang="lt-LT" dirty="0" err="1"/>
              <a:t>available</a:t>
            </a:r>
            <a:r>
              <a:rPr lang="lt-LT" dirty="0"/>
              <a:t> at Vilnius University </a:t>
            </a:r>
            <a:r>
              <a:rPr lang="lt-LT" dirty="0" err="1"/>
              <a:t>libraries</a:t>
            </a:r>
            <a:r>
              <a:rPr lang="lt-LT" dirty="0"/>
              <a:t>. </a:t>
            </a:r>
            <a:r>
              <a:rPr lang="lt-LT" dirty="0" err="1"/>
              <a:t>Free</a:t>
            </a:r>
            <a:r>
              <a:rPr lang="lt-LT" dirty="0"/>
              <a:t> </a:t>
            </a:r>
            <a:r>
              <a:rPr lang="lt-LT" dirty="0" err="1"/>
              <a:t>unlimited</a:t>
            </a:r>
            <a:r>
              <a:rPr lang="lt-LT" dirty="0"/>
              <a:t> </a:t>
            </a:r>
            <a:r>
              <a:rPr lang="lt-LT" dirty="0" err="1"/>
              <a:t>WiFi</a:t>
            </a:r>
            <a:r>
              <a:rPr lang="lt-LT" dirty="0"/>
              <a:t> </a:t>
            </a:r>
            <a:r>
              <a:rPr lang="lt-LT" dirty="0" err="1"/>
              <a:t>across</a:t>
            </a:r>
            <a:r>
              <a:rPr lang="lt-LT" dirty="0"/>
              <a:t> </a:t>
            </a:r>
            <a:r>
              <a:rPr lang="lt-LT" dirty="0" err="1"/>
              <a:t>all</a:t>
            </a:r>
            <a:r>
              <a:rPr lang="lt-LT" dirty="0"/>
              <a:t> University </a:t>
            </a:r>
            <a:r>
              <a:rPr lang="lt-LT" dirty="0" err="1"/>
              <a:t>campuses</a:t>
            </a:r>
            <a:r>
              <a:rPr lang="lt-LT" dirty="0"/>
              <a:t>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09618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18514" y="1669143"/>
            <a:ext cx="5210629" cy="1102632"/>
          </a:xfrm>
        </p:spPr>
        <p:txBody>
          <a:bodyPr>
            <a:normAutofit/>
          </a:bodyPr>
          <a:lstStyle/>
          <a:p>
            <a:r>
              <a:rPr lang="lt-LT" dirty="0"/>
              <a:t>Accomodation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618514" y="2654012"/>
            <a:ext cx="5355772" cy="3433967"/>
          </a:xfrm>
        </p:spPr>
        <p:txBody>
          <a:bodyPr>
            <a:normAutofit/>
          </a:bodyPr>
          <a:lstStyle/>
          <a:p>
            <a:r>
              <a:rPr lang="lt-LT" sz="1600" dirty="0"/>
              <a:t>3 dormitory campuses in Vilnius</a:t>
            </a:r>
            <a:endParaRPr lang="en-US" sz="1600" dirty="0"/>
          </a:p>
          <a:p>
            <a:r>
              <a:rPr lang="lt-LT" sz="1600" dirty="0"/>
              <a:t>1 dormitory campus in Kaunas</a:t>
            </a:r>
          </a:p>
          <a:p>
            <a:r>
              <a:rPr lang="lt-LT" sz="1600" dirty="0" err="1"/>
              <a:t>Double</a:t>
            </a:r>
            <a:r>
              <a:rPr lang="lt-LT" sz="1600" dirty="0"/>
              <a:t> </a:t>
            </a:r>
            <a:r>
              <a:rPr lang="lt-LT" sz="1600" dirty="0" err="1"/>
              <a:t>or</a:t>
            </a:r>
            <a:r>
              <a:rPr lang="lt-LT" sz="1600" dirty="0"/>
              <a:t> </a:t>
            </a:r>
            <a:r>
              <a:rPr lang="lt-LT" sz="1600" dirty="0" err="1"/>
              <a:t>tripple</a:t>
            </a:r>
            <a:r>
              <a:rPr lang="lt-LT" sz="1600" dirty="0"/>
              <a:t> </a:t>
            </a:r>
            <a:r>
              <a:rPr lang="lt-LT" sz="1600" dirty="0" err="1"/>
              <a:t>rooms</a:t>
            </a:r>
            <a:endParaRPr lang="lt-LT" sz="1600" dirty="0"/>
          </a:p>
          <a:p>
            <a:r>
              <a:rPr lang="lt-LT" sz="1600" dirty="0" err="1"/>
              <a:t>Prices</a:t>
            </a:r>
            <a:r>
              <a:rPr lang="lt-LT" sz="1600" dirty="0"/>
              <a:t>: 87 EUR </a:t>
            </a:r>
            <a:r>
              <a:rPr lang="lt-LT" sz="1600" dirty="0" err="1"/>
              <a:t>for</a:t>
            </a:r>
            <a:r>
              <a:rPr lang="lt-LT" sz="1600" dirty="0"/>
              <a:t> </a:t>
            </a:r>
            <a:r>
              <a:rPr lang="lt-LT" sz="1600" dirty="0" err="1"/>
              <a:t>double</a:t>
            </a:r>
            <a:r>
              <a:rPr lang="lt-LT" sz="1600" dirty="0"/>
              <a:t> </a:t>
            </a:r>
            <a:r>
              <a:rPr lang="lt-LT" sz="1600" dirty="0" err="1"/>
              <a:t>room</a:t>
            </a:r>
            <a:r>
              <a:rPr lang="lt-LT" sz="1600" dirty="0"/>
              <a:t>; 58 EUR </a:t>
            </a:r>
            <a:r>
              <a:rPr lang="lt-LT" sz="1600" dirty="0" err="1"/>
              <a:t>for</a:t>
            </a:r>
            <a:r>
              <a:rPr lang="lt-LT" sz="1600" dirty="0"/>
              <a:t> </a:t>
            </a:r>
            <a:r>
              <a:rPr lang="lt-LT" sz="1600" dirty="0" err="1"/>
              <a:t>tripple</a:t>
            </a:r>
            <a:r>
              <a:rPr lang="lt-LT" sz="1600" dirty="0"/>
              <a:t> </a:t>
            </a:r>
            <a:r>
              <a:rPr lang="lt-LT" sz="1600" dirty="0" err="1"/>
              <a:t>room</a:t>
            </a:r>
            <a:endParaRPr lang="lt-LT" sz="1600" dirty="0"/>
          </a:p>
          <a:p>
            <a:r>
              <a:rPr lang="lt-LT" sz="1600" dirty="0" err="1"/>
              <a:t>High-speed</a:t>
            </a:r>
            <a:r>
              <a:rPr lang="lt-LT" sz="1600" dirty="0"/>
              <a:t> </a:t>
            </a:r>
            <a:r>
              <a:rPr lang="lt-LT" sz="1600" dirty="0" err="1"/>
              <a:t>internet</a:t>
            </a:r>
            <a:r>
              <a:rPr lang="lt-LT" sz="1600" dirty="0"/>
              <a:t> (5 EUR/</a:t>
            </a:r>
            <a:r>
              <a:rPr lang="lt-LT" sz="1600" dirty="0" err="1"/>
              <a:t>month</a:t>
            </a:r>
            <a:r>
              <a:rPr lang="lt-LT" sz="1600" dirty="0"/>
              <a:t>)</a:t>
            </a:r>
          </a:p>
          <a:p>
            <a:r>
              <a:rPr lang="lt-LT" sz="1600" dirty="0" err="1"/>
              <a:t>Bedding</a:t>
            </a:r>
            <a:r>
              <a:rPr lang="lt-LT" sz="1600" dirty="0"/>
              <a:t>, </a:t>
            </a:r>
            <a:r>
              <a:rPr lang="lt-LT" sz="1600" dirty="0" err="1"/>
              <a:t>laundry</a:t>
            </a:r>
            <a:r>
              <a:rPr lang="lt-LT" sz="1600" dirty="0"/>
              <a:t> </a:t>
            </a:r>
            <a:r>
              <a:rPr lang="lt-LT" sz="1600" dirty="0" err="1"/>
              <a:t>facilities</a:t>
            </a:r>
            <a:endParaRPr lang="lt-LT" sz="1600" dirty="0"/>
          </a:p>
          <a:p>
            <a:r>
              <a:rPr lang="lt-LT" sz="1600" dirty="0" err="1"/>
              <a:t>Walking</a:t>
            </a:r>
            <a:r>
              <a:rPr lang="lt-LT" sz="1600" dirty="0"/>
              <a:t> </a:t>
            </a:r>
            <a:r>
              <a:rPr lang="lt-LT" sz="1600" dirty="0" err="1"/>
              <a:t>distance</a:t>
            </a:r>
            <a:r>
              <a:rPr lang="lt-LT" sz="1600" dirty="0"/>
              <a:t> to University </a:t>
            </a:r>
            <a:r>
              <a:rPr lang="lt-LT" sz="1600" dirty="0" err="1"/>
              <a:t>campuses</a:t>
            </a:r>
            <a:r>
              <a:rPr lang="lt-LT" sz="1600" dirty="0"/>
              <a:t>, </a:t>
            </a:r>
            <a:r>
              <a:rPr lang="lt-LT" sz="1600" dirty="0" err="1"/>
              <a:t>excellent</a:t>
            </a:r>
            <a:r>
              <a:rPr lang="lt-LT" sz="1600" dirty="0"/>
              <a:t> </a:t>
            </a:r>
            <a:r>
              <a:rPr lang="lt-LT" sz="1600" dirty="0" err="1"/>
              <a:t>connection</a:t>
            </a:r>
            <a:r>
              <a:rPr lang="lt-LT" sz="1600" dirty="0"/>
              <a:t> to </a:t>
            </a:r>
            <a:r>
              <a:rPr lang="lt-LT" sz="1600" dirty="0" err="1"/>
              <a:t>the</a:t>
            </a:r>
            <a:r>
              <a:rPr lang="lt-LT" sz="1600" dirty="0"/>
              <a:t> </a:t>
            </a:r>
            <a:r>
              <a:rPr lang="lt-LT" sz="1600" dirty="0" err="1"/>
              <a:t>city</a:t>
            </a:r>
            <a:r>
              <a:rPr lang="lt-LT" sz="1600" dirty="0"/>
              <a:t> via </a:t>
            </a:r>
            <a:r>
              <a:rPr lang="lt-LT" sz="1600" dirty="0" err="1"/>
              <a:t>public</a:t>
            </a:r>
            <a:r>
              <a:rPr lang="lt-LT" sz="1600" dirty="0"/>
              <a:t> </a:t>
            </a:r>
            <a:r>
              <a:rPr lang="lt-LT" sz="1600" dirty="0" err="1"/>
              <a:t>transport</a:t>
            </a:r>
            <a:endParaRPr lang="lt-LT" sz="1600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7758" t="-210" r="33695" b="210"/>
          <a:stretch/>
        </p:blipFill>
        <p:spPr>
          <a:xfrm>
            <a:off x="0" y="-40081"/>
            <a:ext cx="6052457" cy="68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56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17599" y="1151216"/>
            <a:ext cx="10813143" cy="773837"/>
          </a:xfrm>
        </p:spPr>
        <p:txBody>
          <a:bodyPr>
            <a:normAutofit/>
          </a:bodyPr>
          <a:lstStyle/>
          <a:p>
            <a:r>
              <a:rPr lang="lt-LT" dirty="0"/>
              <a:t>Academic support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117601" y="2201779"/>
            <a:ext cx="9225280" cy="387245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lt-LT" b="1" dirty="0" err="1"/>
              <a:t>Orientation</a:t>
            </a:r>
            <a:r>
              <a:rPr lang="lt-LT" b="1" dirty="0"/>
              <a:t> </a:t>
            </a:r>
            <a:r>
              <a:rPr lang="lt-LT" b="1" dirty="0" err="1"/>
              <a:t>week</a:t>
            </a:r>
            <a:r>
              <a:rPr lang="lt-LT" b="1" dirty="0"/>
              <a:t>:</a:t>
            </a:r>
          </a:p>
          <a:p>
            <a:pPr>
              <a:spcBef>
                <a:spcPts val="0"/>
              </a:spcBef>
            </a:pPr>
            <a:r>
              <a:rPr lang="lt-LT" dirty="0" err="1"/>
              <a:t>Series</a:t>
            </a:r>
            <a:r>
              <a:rPr lang="lt-LT" dirty="0"/>
              <a:t> of </a:t>
            </a:r>
            <a:r>
              <a:rPr lang="lt-LT" dirty="0" err="1"/>
              <a:t>events</a:t>
            </a:r>
            <a:r>
              <a:rPr lang="lt-LT" dirty="0"/>
              <a:t>, </a:t>
            </a:r>
            <a:r>
              <a:rPr lang="lt-LT" dirty="0" err="1"/>
              <a:t>activities</a:t>
            </a:r>
            <a:r>
              <a:rPr lang="lt-LT" dirty="0"/>
              <a:t> </a:t>
            </a:r>
            <a:r>
              <a:rPr lang="lt-LT" dirty="0" err="1"/>
              <a:t>and</a:t>
            </a:r>
            <a:r>
              <a:rPr lang="lt-LT" dirty="0"/>
              <a:t> </a:t>
            </a:r>
            <a:r>
              <a:rPr lang="lt-LT" dirty="0" err="1"/>
              <a:t>lectures</a:t>
            </a:r>
            <a:r>
              <a:rPr lang="lt-LT" dirty="0"/>
              <a:t> </a:t>
            </a:r>
            <a:r>
              <a:rPr lang="lt-LT" dirty="0" err="1"/>
              <a:t>for</a:t>
            </a:r>
            <a:r>
              <a:rPr lang="lt-LT" dirty="0"/>
              <a:t> </a:t>
            </a:r>
            <a:r>
              <a:rPr lang="lt-LT" dirty="0" err="1"/>
              <a:t>new</a:t>
            </a:r>
            <a:r>
              <a:rPr lang="lt-LT" dirty="0"/>
              <a:t> </a:t>
            </a:r>
            <a:r>
              <a:rPr lang="lt-LT" dirty="0" err="1"/>
              <a:t>international</a:t>
            </a:r>
            <a:r>
              <a:rPr lang="lt-LT" dirty="0"/>
              <a:t> </a:t>
            </a:r>
            <a:r>
              <a:rPr lang="lt-LT" dirty="0" err="1"/>
              <a:t>students</a:t>
            </a:r>
            <a:r>
              <a:rPr lang="lt-LT" dirty="0"/>
              <a:t>, </a:t>
            </a:r>
            <a:r>
              <a:rPr lang="lt-LT" dirty="0" err="1"/>
              <a:t>designed</a:t>
            </a:r>
            <a:r>
              <a:rPr lang="lt-LT" dirty="0"/>
              <a:t> to </a:t>
            </a:r>
            <a:r>
              <a:rPr lang="lt-LT" dirty="0" err="1"/>
              <a:t>introduce</a:t>
            </a:r>
            <a:r>
              <a:rPr lang="lt-LT" dirty="0"/>
              <a:t> </a:t>
            </a:r>
            <a:r>
              <a:rPr lang="lt-LT" dirty="0" err="1"/>
              <a:t>students</a:t>
            </a:r>
            <a:r>
              <a:rPr lang="lt-LT" dirty="0"/>
              <a:t> to Lithuanian </a:t>
            </a:r>
            <a:r>
              <a:rPr lang="lt-LT" dirty="0" err="1"/>
              <a:t>culture</a:t>
            </a:r>
            <a:r>
              <a:rPr lang="lt-LT" dirty="0"/>
              <a:t>; to </a:t>
            </a:r>
            <a:r>
              <a:rPr lang="lt-LT" dirty="0" err="1"/>
              <a:t>provide</a:t>
            </a:r>
            <a:r>
              <a:rPr lang="lt-LT" dirty="0"/>
              <a:t> </a:t>
            </a:r>
            <a:r>
              <a:rPr lang="lt-LT" dirty="0" err="1"/>
              <a:t>students</a:t>
            </a:r>
            <a:r>
              <a:rPr lang="lt-LT" dirty="0"/>
              <a:t> </a:t>
            </a:r>
            <a:r>
              <a:rPr lang="lt-LT" dirty="0" err="1"/>
              <a:t>with</a:t>
            </a:r>
            <a:r>
              <a:rPr lang="lt-LT" dirty="0"/>
              <a:t> </a:t>
            </a:r>
            <a:r>
              <a:rPr lang="lt-LT" dirty="0" err="1"/>
              <a:t>practical</a:t>
            </a:r>
            <a:r>
              <a:rPr lang="lt-LT" dirty="0"/>
              <a:t> </a:t>
            </a:r>
            <a:r>
              <a:rPr lang="lt-LT" dirty="0" err="1"/>
              <a:t>living</a:t>
            </a:r>
            <a:r>
              <a:rPr lang="lt-LT" dirty="0"/>
              <a:t> </a:t>
            </a:r>
            <a:r>
              <a:rPr lang="lt-LT" dirty="0" err="1"/>
              <a:t>information</a:t>
            </a:r>
            <a:r>
              <a:rPr lang="lt-LT" dirty="0"/>
              <a:t> </a:t>
            </a:r>
            <a:r>
              <a:rPr lang="lt-LT" dirty="0" err="1"/>
              <a:t>and</a:t>
            </a:r>
            <a:r>
              <a:rPr lang="lt-LT" dirty="0"/>
              <a:t> </a:t>
            </a:r>
            <a:r>
              <a:rPr lang="lt-LT" dirty="0" err="1"/>
              <a:t>student</a:t>
            </a:r>
            <a:r>
              <a:rPr lang="lt-LT" dirty="0"/>
              <a:t> </a:t>
            </a:r>
            <a:r>
              <a:rPr lang="lt-LT" dirty="0" err="1"/>
              <a:t>life</a:t>
            </a:r>
            <a:r>
              <a:rPr lang="lt-LT" dirty="0"/>
              <a:t> at Vilnius University.</a:t>
            </a:r>
          </a:p>
          <a:p>
            <a:pPr>
              <a:spcBef>
                <a:spcPts val="0"/>
              </a:spcBef>
            </a:pPr>
            <a:endParaRPr lang="lt-LT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lt-LT" b="1" dirty="0" err="1"/>
              <a:t>Mentor</a:t>
            </a:r>
            <a:r>
              <a:rPr lang="lt-LT" b="1" dirty="0"/>
              <a:t> programme:</a:t>
            </a:r>
          </a:p>
          <a:p>
            <a:pPr>
              <a:spcBef>
                <a:spcPts val="0"/>
              </a:spcBef>
            </a:pPr>
            <a:r>
              <a:rPr lang="lt-LT" dirty="0" err="1"/>
              <a:t>All</a:t>
            </a:r>
            <a:r>
              <a:rPr lang="lt-LT" dirty="0"/>
              <a:t> </a:t>
            </a:r>
            <a:r>
              <a:rPr lang="lt-LT" dirty="0" err="1"/>
              <a:t>international</a:t>
            </a:r>
            <a:r>
              <a:rPr lang="lt-LT" dirty="0"/>
              <a:t> </a:t>
            </a:r>
            <a:r>
              <a:rPr lang="lt-LT" dirty="0" err="1"/>
              <a:t>students</a:t>
            </a:r>
            <a:r>
              <a:rPr lang="lt-LT" dirty="0"/>
              <a:t> (</a:t>
            </a:r>
            <a:r>
              <a:rPr lang="lt-LT" dirty="0" err="1"/>
              <a:t>exchange</a:t>
            </a:r>
            <a:r>
              <a:rPr lang="lt-LT" dirty="0"/>
              <a:t> </a:t>
            </a:r>
            <a:r>
              <a:rPr lang="lt-LT" dirty="0" err="1"/>
              <a:t>and</a:t>
            </a:r>
            <a:r>
              <a:rPr lang="lt-LT" dirty="0"/>
              <a:t> </a:t>
            </a:r>
            <a:r>
              <a:rPr lang="lt-LT" dirty="0" err="1"/>
              <a:t>full-time</a:t>
            </a:r>
            <a:r>
              <a:rPr lang="lt-LT" dirty="0"/>
              <a:t>) </a:t>
            </a:r>
            <a:r>
              <a:rPr lang="lt-LT" dirty="0" err="1"/>
              <a:t>receive</a:t>
            </a:r>
            <a:r>
              <a:rPr lang="lt-LT" dirty="0"/>
              <a:t> a </a:t>
            </a:r>
            <a:r>
              <a:rPr lang="lt-LT" dirty="0" err="1"/>
              <a:t>qualified</a:t>
            </a:r>
            <a:r>
              <a:rPr lang="lt-LT" dirty="0"/>
              <a:t> </a:t>
            </a:r>
            <a:r>
              <a:rPr lang="lt-LT" dirty="0" err="1"/>
              <a:t>mentor</a:t>
            </a:r>
            <a:r>
              <a:rPr lang="lt-LT" dirty="0"/>
              <a:t> </a:t>
            </a:r>
            <a:r>
              <a:rPr lang="lt-LT" dirty="0" err="1"/>
              <a:t>that</a:t>
            </a:r>
            <a:r>
              <a:rPr lang="lt-LT" dirty="0"/>
              <a:t> </a:t>
            </a:r>
            <a:r>
              <a:rPr lang="lt-LT" dirty="0" err="1"/>
              <a:t>helps</a:t>
            </a:r>
            <a:r>
              <a:rPr lang="lt-LT" dirty="0"/>
              <a:t> </a:t>
            </a:r>
            <a:r>
              <a:rPr lang="lt-LT" dirty="0" err="1"/>
              <a:t>integrate</a:t>
            </a:r>
            <a:r>
              <a:rPr lang="lt-LT" dirty="0"/>
              <a:t> </a:t>
            </a:r>
            <a:r>
              <a:rPr lang="lt-LT" dirty="0" err="1"/>
              <a:t>into</a:t>
            </a:r>
            <a:r>
              <a:rPr lang="lt-LT" dirty="0"/>
              <a:t> </a:t>
            </a:r>
            <a:r>
              <a:rPr lang="lt-LT" dirty="0" err="1"/>
              <a:t>the</a:t>
            </a:r>
            <a:r>
              <a:rPr lang="lt-LT" dirty="0"/>
              <a:t> </a:t>
            </a:r>
            <a:r>
              <a:rPr lang="lt-LT" dirty="0" err="1"/>
              <a:t>study</a:t>
            </a:r>
            <a:r>
              <a:rPr lang="lt-LT" dirty="0"/>
              <a:t> </a:t>
            </a:r>
            <a:r>
              <a:rPr lang="lt-LT" dirty="0" err="1"/>
              <a:t>process</a:t>
            </a:r>
            <a:r>
              <a:rPr lang="lt-LT" dirty="0"/>
              <a:t> </a:t>
            </a:r>
            <a:r>
              <a:rPr lang="lt-LT" dirty="0" err="1"/>
              <a:t>and</a:t>
            </a:r>
            <a:r>
              <a:rPr lang="lt-LT" dirty="0"/>
              <a:t> </a:t>
            </a:r>
            <a:r>
              <a:rPr lang="lt-LT" dirty="0" err="1"/>
              <a:t>adapt</a:t>
            </a:r>
            <a:r>
              <a:rPr lang="lt-LT" dirty="0"/>
              <a:t> to </a:t>
            </a:r>
            <a:r>
              <a:rPr lang="lt-LT" dirty="0" err="1"/>
              <a:t>the</a:t>
            </a:r>
            <a:r>
              <a:rPr lang="lt-LT" dirty="0"/>
              <a:t> </a:t>
            </a:r>
            <a:r>
              <a:rPr lang="lt-LT" dirty="0" err="1"/>
              <a:t>life</a:t>
            </a:r>
            <a:r>
              <a:rPr lang="lt-LT" dirty="0"/>
              <a:t> at </a:t>
            </a:r>
            <a:r>
              <a:rPr lang="lt-LT" dirty="0" err="1"/>
              <a:t>the</a:t>
            </a:r>
            <a:r>
              <a:rPr lang="lt-LT" dirty="0"/>
              <a:t> University. </a:t>
            </a:r>
          </a:p>
          <a:p>
            <a:pPr>
              <a:spcBef>
                <a:spcPts val="0"/>
              </a:spcBef>
            </a:pPr>
            <a:endParaRPr lang="lt-LT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lt-LT" b="1" dirty="0" err="1"/>
              <a:t>Academic</a:t>
            </a:r>
            <a:r>
              <a:rPr lang="lt-LT" b="1" dirty="0"/>
              <a:t> </a:t>
            </a:r>
            <a:r>
              <a:rPr lang="lt-LT" b="1" dirty="0" err="1"/>
              <a:t>consultants</a:t>
            </a:r>
            <a:endParaRPr lang="lt-LT" b="1" dirty="0"/>
          </a:p>
          <a:p>
            <a:pPr>
              <a:spcBef>
                <a:spcPts val="0"/>
              </a:spcBef>
            </a:pPr>
            <a:r>
              <a:rPr lang="lt-LT" dirty="0" err="1"/>
              <a:t>All</a:t>
            </a:r>
            <a:r>
              <a:rPr lang="lt-LT" dirty="0"/>
              <a:t> of </a:t>
            </a:r>
            <a:r>
              <a:rPr lang="lt-LT" dirty="0" err="1"/>
              <a:t>the</a:t>
            </a:r>
            <a:r>
              <a:rPr lang="lt-LT" dirty="0"/>
              <a:t> </a:t>
            </a:r>
            <a:r>
              <a:rPr lang="lt-LT" dirty="0" err="1"/>
              <a:t>faculties</a:t>
            </a:r>
            <a:r>
              <a:rPr lang="lt-LT" dirty="0"/>
              <a:t> </a:t>
            </a:r>
            <a:r>
              <a:rPr lang="lt-LT" dirty="0" err="1"/>
              <a:t>have</a:t>
            </a:r>
            <a:r>
              <a:rPr lang="lt-LT" dirty="0"/>
              <a:t> </a:t>
            </a:r>
            <a:r>
              <a:rPr lang="lt-LT" dirty="0" err="1"/>
              <a:t>international</a:t>
            </a:r>
            <a:r>
              <a:rPr lang="lt-LT" dirty="0"/>
              <a:t> </a:t>
            </a:r>
            <a:r>
              <a:rPr lang="lt-LT" dirty="0" err="1"/>
              <a:t>academic</a:t>
            </a:r>
            <a:r>
              <a:rPr lang="lt-LT" dirty="0"/>
              <a:t> </a:t>
            </a:r>
            <a:r>
              <a:rPr lang="lt-LT" dirty="0" err="1"/>
              <a:t>consultants</a:t>
            </a:r>
            <a:r>
              <a:rPr lang="lt-LT" dirty="0"/>
              <a:t> </a:t>
            </a:r>
            <a:r>
              <a:rPr lang="lt-LT" dirty="0" err="1"/>
              <a:t>helping</a:t>
            </a:r>
            <a:r>
              <a:rPr lang="lt-LT" dirty="0"/>
              <a:t> </a:t>
            </a:r>
            <a:r>
              <a:rPr lang="lt-LT" dirty="0" err="1"/>
              <a:t>students</a:t>
            </a:r>
            <a:r>
              <a:rPr lang="lt-LT" dirty="0"/>
              <a:t> </a:t>
            </a:r>
            <a:r>
              <a:rPr lang="lt-LT" dirty="0" err="1"/>
              <a:t>choose</a:t>
            </a:r>
            <a:r>
              <a:rPr lang="lt-LT" dirty="0"/>
              <a:t> </a:t>
            </a:r>
            <a:r>
              <a:rPr lang="lt-LT" dirty="0" err="1"/>
              <a:t>courses</a:t>
            </a:r>
            <a:r>
              <a:rPr lang="lt-LT" dirty="0"/>
              <a:t>, </a:t>
            </a:r>
            <a:r>
              <a:rPr lang="lt-LT" dirty="0" err="1"/>
              <a:t>communicate</a:t>
            </a:r>
            <a:r>
              <a:rPr lang="lt-LT" dirty="0"/>
              <a:t> </a:t>
            </a:r>
            <a:r>
              <a:rPr lang="lt-LT" dirty="0" err="1"/>
              <a:t>with</a:t>
            </a:r>
            <a:r>
              <a:rPr lang="lt-LT" dirty="0"/>
              <a:t> </a:t>
            </a:r>
            <a:r>
              <a:rPr lang="lt-LT" dirty="0" err="1"/>
              <a:t>teachers</a:t>
            </a:r>
            <a:r>
              <a:rPr lang="lt-LT" dirty="0"/>
              <a:t>, </a:t>
            </a:r>
            <a:r>
              <a:rPr lang="lt-LT" dirty="0" err="1"/>
              <a:t>solve</a:t>
            </a:r>
            <a:r>
              <a:rPr lang="lt-LT" dirty="0"/>
              <a:t> </a:t>
            </a:r>
            <a:r>
              <a:rPr lang="lt-LT" dirty="0" err="1"/>
              <a:t>other</a:t>
            </a:r>
            <a:r>
              <a:rPr lang="lt-LT" dirty="0"/>
              <a:t> </a:t>
            </a:r>
            <a:r>
              <a:rPr lang="lt-LT" dirty="0" err="1"/>
              <a:t>issues</a:t>
            </a:r>
            <a:r>
              <a:rPr lang="lt-LT" dirty="0"/>
              <a:t> </a:t>
            </a:r>
            <a:r>
              <a:rPr lang="lt-LT" dirty="0" err="1"/>
              <a:t>related</a:t>
            </a:r>
            <a:r>
              <a:rPr lang="lt-LT" dirty="0"/>
              <a:t> </a:t>
            </a:r>
            <a:r>
              <a:rPr lang="lt-LT" dirty="0" err="1"/>
              <a:t>with</a:t>
            </a:r>
            <a:r>
              <a:rPr lang="lt-LT" dirty="0"/>
              <a:t> </a:t>
            </a:r>
            <a:r>
              <a:rPr lang="lt-LT" dirty="0" err="1"/>
              <a:t>the</a:t>
            </a:r>
            <a:r>
              <a:rPr lang="lt-LT" dirty="0"/>
              <a:t> </a:t>
            </a:r>
            <a:r>
              <a:rPr lang="lt-LT" dirty="0" err="1"/>
              <a:t>study</a:t>
            </a:r>
            <a:r>
              <a:rPr lang="lt-LT" dirty="0"/>
              <a:t> </a:t>
            </a:r>
            <a:r>
              <a:rPr lang="lt-LT" dirty="0" err="1"/>
              <a:t>process</a:t>
            </a:r>
            <a:r>
              <a:rPr lang="lt-LT" dirty="0"/>
              <a:t>. </a:t>
            </a:r>
          </a:p>
          <a:p>
            <a:pPr>
              <a:spcBef>
                <a:spcPts val="0"/>
              </a:spcBef>
            </a:pPr>
            <a:endParaRPr lang="lt-LT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lt-LT" b="1" dirty="0" err="1"/>
              <a:t>Other</a:t>
            </a:r>
            <a:r>
              <a:rPr lang="lt-LT" b="1" dirty="0"/>
              <a:t> </a:t>
            </a:r>
            <a:r>
              <a:rPr lang="lt-LT" b="1" dirty="0" err="1"/>
              <a:t>support</a:t>
            </a:r>
            <a:endParaRPr lang="lt-LT" b="1" dirty="0"/>
          </a:p>
          <a:p>
            <a:pPr>
              <a:spcBef>
                <a:spcPts val="0"/>
              </a:spcBef>
            </a:pPr>
            <a:r>
              <a:rPr lang="lt-LT" dirty="0" err="1"/>
              <a:t>Psychological</a:t>
            </a:r>
            <a:r>
              <a:rPr lang="lt-LT" dirty="0"/>
              <a:t> </a:t>
            </a:r>
            <a:r>
              <a:rPr lang="lt-LT" dirty="0" err="1"/>
              <a:t>support</a:t>
            </a:r>
            <a:r>
              <a:rPr lang="lt-LT" dirty="0"/>
              <a:t> </a:t>
            </a:r>
            <a:r>
              <a:rPr lang="lt-LT" dirty="0" err="1"/>
              <a:t>for</a:t>
            </a:r>
            <a:r>
              <a:rPr lang="lt-LT" dirty="0"/>
              <a:t> </a:t>
            </a:r>
            <a:r>
              <a:rPr lang="lt-LT" dirty="0" err="1"/>
              <a:t>all</a:t>
            </a:r>
            <a:r>
              <a:rPr lang="lt-LT" dirty="0"/>
              <a:t> </a:t>
            </a:r>
            <a:r>
              <a:rPr lang="lt-LT" dirty="0" err="1"/>
              <a:t>students</a:t>
            </a:r>
            <a:r>
              <a:rPr lang="lt-LT" dirty="0"/>
              <a:t> </a:t>
            </a:r>
            <a:r>
              <a:rPr lang="lt-LT" dirty="0" err="1"/>
              <a:t>experiencing</a:t>
            </a:r>
            <a:r>
              <a:rPr lang="lt-LT" dirty="0"/>
              <a:t> </a:t>
            </a:r>
            <a:r>
              <a:rPr lang="lt-LT" dirty="0" err="1"/>
              <a:t>emotional</a:t>
            </a:r>
            <a:r>
              <a:rPr lang="lt-LT" dirty="0"/>
              <a:t> </a:t>
            </a:r>
            <a:r>
              <a:rPr lang="lt-LT" dirty="0" err="1"/>
              <a:t>and</a:t>
            </a:r>
            <a:r>
              <a:rPr lang="lt-LT" dirty="0"/>
              <a:t> </a:t>
            </a:r>
            <a:r>
              <a:rPr lang="lt-LT" dirty="0" err="1"/>
              <a:t>psychological</a:t>
            </a:r>
            <a:r>
              <a:rPr lang="lt-LT" dirty="0"/>
              <a:t> </a:t>
            </a:r>
            <a:r>
              <a:rPr lang="lt-LT" dirty="0" err="1"/>
              <a:t>difficulties</a:t>
            </a:r>
            <a:r>
              <a:rPr lang="lt-LT" dirty="0"/>
              <a:t> </a:t>
            </a:r>
            <a:r>
              <a:rPr lang="lt-LT" dirty="0" err="1"/>
              <a:t>is</a:t>
            </a:r>
            <a:r>
              <a:rPr lang="lt-LT" dirty="0"/>
              <a:t> </a:t>
            </a:r>
            <a:r>
              <a:rPr lang="lt-LT" dirty="0" err="1"/>
              <a:t>available</a:t>
            </a:r>
            <a:r>
              <a:rPr lang="lt-LT" dirty="0"/>
              <a:t> at Vilnius University </a:t>
            </a:r>
            <a:r>
              <a:rPr lang="en-US" dirty="0"/>
              <a:t>Psychological Training and Research Center</a:t>
            </a:r>
            <a:r>
              <a:rPr lang="lt-LT" dirty="0"/>
              <a:t>. </a:t>
            </a:r>
            <a:r>
              <a:rPr lang="lt-LT" dirty="0" err="1"/>
              <a:t>Report</a:t>
            </a:r>
            <a:r>
              <a:rPr lang="lt-LT" dirty="0"/>
              <a:t> </a:t>
            </a:r>
            <a:r>
              <a:rPr lang="lt-LT" dirty="0" err="1"/>
              <a:t>system</a:t>
            </a:r>
            <a:r>
              <a:rPr lang="lt-LT" dirty="0"/>
              <a:t> </a:t>
            </a:r>
            <a:r>
              <a:rPr lang="lt-LT" dirty="0" err="1"/>
              <a:t>for</a:t>
            </a:r>
            <a:r>
              <a:rPr lang="lt-LT" dirty="0"/>
              <a:t> </a:t>
            </a:r>
            <a:r>
              <a:rPr lang="lt-LT" dirty="0" err="1"/>
              <a:t>sexual</a:t>
            </a:r>
            <a:r>
              <a:rPr lang="lt-LT" dirty="0"/>
              <a:t> </a:t>
            </a:r>
            <a:r>
              <a:rPr lang="lt-LT" dirty="0" err="1"/>
              <a:t>harassment</a:t>
            </a:r>
            <a:r>
              <a:rPr lang="lt-LT" dirty="0"/>
              <a:t> </a:t>
            </a:r>
            <a:r>
              <a:rPr lang="lt-LT" dirty="0" err="1"/>
              <a:t>and</a:t>
            </a:r>
            <a:r>
              <a:rPr lang="lt-LT" dirty="0"/>
              <a:t> </a:t>
            </a:r>
            <a:r>
              <a:rPr lang="lt-LT" dirty="0" err="1"/>
              <a:t>discrimination</a:t>
            </a:r>
            <a:r>
              <a:rPr lang="lt-LT" dirty="0"/>
              <a:t> </a:t>
            </a:r>
            <a:r>
              <a:rPr lang="lt-LT" dirty="0" err="1"/>
              <a:t>cases</a:t>
            </a:r>
            <a:r>
              <a:rPr lang="lt-LT" dirty="0"/>
              <a:t> </a:t>
            </a:r>
            <a:r>
              <a:rPr lang="lt-LT" dirty="0" err="1"/>
              <a:t>is</a:t>
            </a:r>
            <a:r>
              <a:rPr lang="lt-LT" dirty="0"/>
              <a:t> </a:t>
            </a:r>
            <a:r>
              <a:rPr lang="lt-LT" dirty="0" err="1"/>
              <a:t>available</a:t>
            </a:r>
            <a:r>
              <a:rPr lang="lt-LT" dirty="0"/>
              <a:t> </a:t>
            </a:r>
            <a:r>
              <a:rPr lang="lt-LT" dirty="0" err="1"/>
              <a:t>for</a:t>
            </a:r>
            <a:r>
              <a:rPr lang="lt-LT" dirty="0"/>
              <a:t> </a:t>
            </a:r>
            <a:r>
              <a:rPr lang="lt-LT" dirty="0" err="1"/>
              <a:t>all</a:t>
            </a:r>
            <a:r>
              <a:rPr lang="lt-LT" dirty="0"/>
              <a:t> </a:t>
            </a:r>
            <a:r>
              <a:rPr lang="lt-LT" dirty="0" err="1"/>
              <a:t>the</a:t>
            </a:r>
            <a:r>
              <a:rPr lang="lt-LT" dirty="0"/>
              <a:t> </a:t>
            </a:r>
            <a:r>
              <a:rPr lang="lt-LT" dirty="0" err="1"/>
              <a:t>members</a:t>
            </a:r>
            <a:r>
              <a:rPr lang="lt-LT" dirty="0"/>
              <a:t> of Vilnius University </a:t>
            </a:r>
            <a:r>
              <a:rPr lang="lt-LT" dirty="0" err="1"/>
              <a:t>community</a:t>
            </a:r>
            <a:r>
              <a:rPr lang="lt-LT" dirty="0"/>
              <a:t>. </a:t>
            </a:r>
            <a:r>
              <a:rPr lang="lt-LT" dirty="0" err="1"/>
              <a:t>Dissability</a:t>
            </a:r>
            <a:r>
              <a:rPr lang="lt-LT" dirty="0"/>
              <a:t> </a:t>
            </a:r>
            <a:r>
              <a:rPr lang="lt-LT" dirty="0" err="1"/>
              <a:t>Affairs</a:t>
            </a:r>
            <a:r>
              <a:rPr lang="lt-LT" dirty="0"/>
              <a:t> </a:t>
            </a:r>
            <a:r>
              <a:rPr lang="lt-LT" dirty="0" err="1"/>
              <a:t>Coordinator</a:t>
            </a:r>
            <a:r>
              <a:rPr lang="lt-LT" dirty="0"/>
              <a:t> at </a:t>
            </a:r>
            <a:r>
              <a:rPr lang="lt-LT" dirty="0" err="1"/>
              <a:t>the</a:t>
            </a:r>
            <a:r>
              <a:rPr lang="lt-LT" dirty="0"/>
              <a:t> University </a:t>
            </a:r>
            <a:r>
              <a:rPr lang="lt-LT" dirty="0" err="1"/>
              <a:t>provides</a:t>
            </a:r>
            <a:r>
              <a:rPr lang="lt-LT" dirty="0"/>
              <a:t> </a:t>
            </a:r>
            <a:r>
              <a:rPr lang="lt-LT" dirty="0" err="1"/>
              <a:t>support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the</a:t>
            </a:r>
            <a:r>
              <a:rPr lang="lt-LT" dirty="0"/>
              <a:t> </a:t>
            </a:r>
            <a:r>
              <a:rPr lang="lt-LT" dirty="0" err="1"/>
              <a:t>adaptation</a:t>
            </a:r>
            <a:r>
              <a:rPr lang="lt-LT" dirty="0"/>
              <a:t> of </a:t>
            </a:r>
            <a:r>
              <a:rPr lang="lt-LT" dirty="0" err="1"/>
              <a:t>studies</a:t>
            </a:r>
            <a:r>
              <a:rPr lang="lt-LT" dirty="0"/>
              <a:t> </a:t>
            </a:r>
            <a:r>
              <a:rPr lang="lt-LT" dirty="0" err="1"/>
              <a:t>for</a:t>
            </a:r>
            <a:r>
              <a:rPr lang="lt-LT" dirty="0"/>
              <a:t> </a:t>
            </a:r>
            <a:r>
              <a:rPr lang="lt-LT" dirty="0" err="1"/>
              <a:t>students</a:t>
            </a:r>
            <a:r>
              <a:rPr lang="lt-LT" dirty="0"/>
              <a:t> </a:t>
            </a:r>
            <a:r>
              <a:rPr lang="lt-LT" dirty="0" err="1"/>
              <a:t>with</a:t>
            </a:r>
            <a:r>
              <a:rPr lang="lt-LT" dirty="0"/>
              <a:t> </a:t>
            </a:r>
            <a:r>
              <a:rPr lang="lt-LT" dirty="0" err="1"/>
              <a:t>special</a:t>
            </a:r>
            <a:r>
              <a:rPr lang="lt-LT" dirty="0"/>
              <a:t> </a:t>
            </a:r>
            <a:r>
              <a:rPr lang="lt-LT" dirty="0" err="1"/>
              <a:t>needs</a:t>
            </a:r>
            <a:r>
              <a:rPr lang="lt-LT" dirty="0"/>
              <a:t>.</a:t>
            </a:r>
            <a:endParaRPr lang="lt-LT" b="1" dirty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039969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7576" y="945139"/>
            <a:ext cx="6288024" cy="1405621"/>
          </a:xfrm>
        </p:spPr>
        <p:txBody>
          <a:bodyPr>
            <a:normAutofit/>
          </a:bodyPr>
          <a:lstStyle/>
          <a:p>
            <a:br>
              <a:rPr lang="lt-LT" dirty="0"/>
            </a:br>
            <a:r>
              <a:rPr lang="lt-LT" dirty="0"/>
              <a:t>Career consultations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35863" y="2898569"/>
            <a:ext cx="5703679" cy="3144444"/>
          </a:xfrm>
        </p:spPr>
        <p:txBody>
          <a:bodyPr/>
          <a:lstStyle/>
          <a:p>
            <a:r>
              <a:rPr lang="lt-LT" dirty="0" err="1"/>
              <a:t>Seminars</a:t>
            </a:r>
            <a:r>
              <a:rPr lang="lt-LT" dirty="0"/>
              <a:t> </a:t>
            </a:r>
            <a:r>
              <a:rPr lang="lt-LT" dirty="0" err="1"/>
              <a:t>and</a:t>
            </a:r>
            <a:r>
              <a:rPr lang="lt-LT" dirty="0"/>
              <a:t> </a:t>
            </a:r>
            <a:r>
              <a:rPr lang="lt-LT" dirty="0" err="1"/>
              <a:t>workshops</a:t>
            </a:r>
            <a:r>
              <a:rPr lang="lt-LT" dirty="0"/>
              <a:t> </a:t>
            </a:r>
            <a:r>
              <a:rPr lang="lt-LT" dirty="0" err="1"/>
              <a:t>dedicated</a:t>
            </a:r>
            <a:r>
              <a:rPr lang="lt-LT" dirty="0"/>
              <a:t> to </a:t>
            </a:r>
            <a:r>
              <a:rPr lang="lt-LT" dirty="0" err="1"/>
              <a:t>successful</a:t>
            </a:r>
            <a:r>
              <a:rPr lang="lt-LT" dirty="0"/>
              <a:t> </a:t>
            </a:r>
            <a:r>
              <a:rPr lang="lt-LT" dirty="0" err="1"/>
              <a:t>job</a:t>
            </a:r>
            <a:r>
              <a:rPr lang="lt-LT" dirty="0"/>
              <a:t> </a:t>
            </a:r>
            <a:r>
              <a:rPr lang="lt-LT" dirty="0" err="1"/>
              <a:t>application</a:t>
            </a:r>
            <a:r>
              <a:rPr lang="lt-LT" dirty="0"/>
              <a:t> </a:t>
            </a:r>
            <a:r>
              <a:rPr lang="lt-LT" dirty="0" err="1"/>
              <a:t>and</a:t>
            </a:r>
            <a:r>
              <a:rPr lang="lt-LT" dirty="0"/>
              <a:t> </a:t>
            </a:r>
            <a:r>
              <a:rPr lang="lt-LT" dirty="0" err="1"/>
              <a:t>career</a:t>
            </a:r>
            <a:r>
              <a:rPr lang="lt-LT" dirty="0"/>
              <a:t> </a:t>
            </a:r>
            <a:r>
              <a:rPr lang="lt-LT" dirty="0" err="1"/>
              <a:t>planning</a:t>
            </a:r>
            <a:endParaRPr lang="lt-LT" dirty="0"/>
          </a:p>
          <a:p>
            <a:r>
              <a:rPr lang="lt-LT" dirty="0" err="1"/>
              <a:t>Individual</a:t>
            </a:r>
            <a:r>
              <a:rPr lang="lt-LT" dirty="0"/>
              <a:t> </a:t>
            </a:r>
            <a:r>
              <a:rPr lang="lt-LT" dirty="0" err="1"/>
              <a:t>career</a:t>
            </a:r>
            <a:r>
              <a:rPr lang="lt-LT" dirty="0"/>
              <a:t> </a:t>
            </a:r>
            <a:r>
              <a:rPr lang="lt-LT" dirty="0" err="1"/>
              <a:t>consultations</a:t>
            </a:r>
            <a:endParaRPr lang="lt-LT" dirty="0"/>
          </a:p>
          <a:p>
            <a:r>
              <a:rPr lang="lt-LT" dirty="0" err="1"/>
              <a:t>Job</a:t>
            </a:r>
            <a:r>
              <a:rPr lang="lt-LT" dirty="0"/>
              <a:t> </a:t>
            </a:r>
            <a:r>
              <a:rPr lang="lt-LT" dirty="0" err="1"/>
              <a:t>and</a:t>
            </a:r>
            <a:r>
              <a:rPr lang="lt-LT" dirty="0"/>
              <a:t> </a:t>
            </a:r>
            <a:r>
              <a:rPr lang="lt-LT" dirty="0" err="1"/>
              <a:t>internship</a:t>
            </a:r>
            <a:r>
              <a:rPr lang="lt-LT" dirty="0"/>
              <a:t> </a:t>
            </a:r>
            <a:r>
              <a:rPr lang="lt-LT" dirty="0" err="1"/>
              <a:t>offers</a:t>
            </a:r>
            <a:r>
              <a:rPr lang="lt-LT" dirty="0"/>
              <a:t> </a:t>
            </a:r>
            <a:r>
              <a:rPr lang="lt-LT" dirty="0" err="1"/>
              <a:t>from</a:t>
            </a:r>
            <a:r>
              <a:rPr lang="lt-LT" dirty="0"/>
              <a:t> </a:t>
            </a:r>
            <a:r>
              <a:rPr lang="lt-LT" dirty="0" err="1"/>
              <a:t>companies</a:t>
            </a:r>
            <a:r>
              <a:rPr lang="lt-LT" dirty="0"/>
              <a:t> </a:t>
            </a:r>
            <a:r>
              <a:rPr lang="lt-LT" dirty="0" err="1"/>
              <a:t>across</a:t>
            </a:r>
            <a:r>
              <a:rPr lang="lt-LT" dirty="0"/>
              <a:t> Lithuania </a:t>
            </a:r>
            <a:r>
              <a:rPr lang="lt-LT" dirty="0" err="1"/>
              <a:t>and</a:t>
            </a:r>
            <a:r>
              <a:rPr lang="lt-LT" dirty="0"/>
              <a:t> </a:t>
            </a:r>
            <a:r>
              <a:rPr lang="lt-LT" dirty="0" err="1"/>
              <a:t>Europe</a:t>
            </a:r>
            <a:endParaRPr lang="lt-L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4485" t="624" r="22307" b="831"/>
          <a:stretch/>
        </p:blipFill>
        <p:spPr>
          <a:xfrm>
            <a:off x="7663543" y="-25611"/>
            <a:ext cx="4528457" cy="688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81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Lithuania</a:t>
            </a:r>
            <a:endParaRPr lang="lt-LT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Population: </a:t>
            </a:r>
            <a:r>
              <a:rPr lang="en-US" b="1" dirty="0"/>
              <a:t>2,</a:t>
            </a:r>
            <a:r>
              <a:rPr lang="lt-LT" b="1" dirty="0"/>
              <a:t>8</a:t>
            </a:r>
            <a:r>
              <a:rPr lang="en-US" b="1" dirty="0"/>
              <a:t> million</a:t>
            </a:r>
          </a:p>
          <a:p>
            <a:r>
              <a:rPr lang="en-US" dirty="0"/>
              <a:t>Size: </a:t>
            </a:r>
            <a:r>
              <a:rPr lang="en-US" b="1" dirty="0"/>
              <a:t>65 000 km</a:t>
            </a:r>
            <a:r>
              <a:rPr lang="en-US" b="1" baseline="30000" dirty="0"/>
              <a:t>2</a:t>
            </a:r>
          </a:p>
          <a:p>
            <a:r>
              <a:rPr lang="en-US" dirty="0"/>
              <a:t>Capital: </a:t>
            </a:r>
            <a:r>
              <a:rPr lang="en-US" b="1" dirty="0"/>
              <a:t>Vilnius</a:t>
            </a:r>
          </a:p>
          <a:p>
            <a:r>
              <a:rPr lang="en-US" dirty="0"/>
              <a:t>Language: </a:t>
            </a:r>
            <a:r>
              <a:rPr lang="en-US" b="1" dirty="0"/>
              <a:t>Lithuanian</a:t>
            </a:r>
          </a:p>
          <a:p>
            <a:r>
              <a:rPr lang="en-US" dirty="0"/>
              <a:t>Currency: </a:t>
            </a:r>
            <a:r>
              <a:rPr lang="en-US" b="1" dirty="0"/>
              <a:t>Euro</a:t>
            </a:r>
          </a:p>
          <a:p>
            <a:r>
              <a:rPr lang="en-US" dirty="0"/>
              <a:t>Member of the </a:t>
            </a:r>
            <a:r>
              <a:rPr lang="en-US" b="1" dirty="0"/>
              <a:t>EU, NATO, OECD, UN, WTO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199" y="0"/>
            <a:ext cx="7289801" cy="685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54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42693" y="2595880"/>
            <a:ext cx="5483860" cy="833120"/>
          </a:xfrm>
        </p:spPr>
        <p:txBody>
          <a:bodyPr>
            <a:normAutofit/>
          </a:bodyPr>
          <a:lstStyle/>
          <a:p>
            <a:r>
              <a:rPr lang="lt-LT" dirty="0"/>
              <a:t>Sports and leisure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043329" y="3601071"/>
            <a:ext cx="5483225" cy="2757714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Vilnius University Health and Sport Centre: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lt-LT" dirty="0" err="1"/>
              <a:t>Sports</a:t>
            </a:r>
            <a:r>
              <a:rPr lang="lt-LT" dirty="0"/>
              <a:t> </a:t>
            </a:r>
            <a:r>
              <a:rPr lang="lt-LT" dirty="0" err="1"/>
              <a:t>teams</a:t>
            </a:r>
            <a:r>
              <a:rPr lang="lt-LT" dirty="0"/>
              <a:t> of </a:t>
            </a:r>
            <a:r>
              <a:rPr lang="lt-LT" dirty="0" err="1"/>
              <a:t>the</a:t>
            </a:r>
            <a:r>
              <a:rPr lang="lt-LT" dirty="0"/>
              <a:t> </a:t>
            </a:r>
            <a:r>
              <a:rPr lang="lt-LT" dirty="0" err="1"/>
              <a:t>faculties</a:t>
            </a:r>
            <a:r>
              <a:rPr lang="lt-LT" dirty="0"/>
              <a:t> (</a:t>
            </a:r>
            <a:r>
              <a:rPr lang="lt-LT" dirty="0" err="1"/>
              <a:t>soccer</a:t>
            </a:r>
            <a:r>
              <a:rPr lang="lt-LT" dirty="0"/>
              <a:t>, </a:t>
            </a:r>
            <a:r>
              <a:rPr lang="lt-LT" dirty="0" err="1"/>
              <a:t>basketball</a:t>
            </a:r>
            <a:r>
              <a:rPr lang="lt-LT" dirty="0"/>
              <a:t>, </a:t>
            </a:r>
            <a:r>
              <a:rPr lang="lt-LT" dirty="0" err="1"/>
              <a:t>handball</a:t>
            </a:r>
            <a:r>
              <a:rPr lang="lt-LT" dirty="0"/>
              <a:t>, </a:t>
            </a:r>
            <a:r>
              <a:rPr lang="lt-LT" dirty="0" err="1"/>
              <a:t>volleyball</a:t>
            </a:r>
            <a:r>
              <a:rPr lang="lt-LT" dirty="0"/>
              <a:t>, etc.)</a:t>
            </a:r>
          </a:p>
          <a:p>
            <a:pPr marL="0" indent="0">
              <a:spcBef>
                <a:spcPts val="0"/>
              </a:spcBef>
              <a:buNone/>
            </a:pPr>
            <a:r>
              <a:rPr lang="lt-LT" dirty="0" err="1"/>
              <a:t>Individual</a:t>
            </a:r>
            <a:r>
              <a:rPr lang="lt-LT" dirty="0"/>
              <a:t> </a:t>
            </a:r>
            <a:r>
              <a:rPr lang="lt-LT" dirty="0" err="1"/>
              <a:t>sports</a:t>
            </a:r>
            <a:r>
              <a:rPr lang="lt-LT" dirty="0"/>
              <a:t> (</a:t>
            </a:r>
            <a:r>
              <a:rPr lang="lt-LT" dirty="0" err="1"/>
              <a:t>gymnastics</a:t>
            </a:r>
            <a:r>
              <a:rPr lang="lt-LT" dirty="0"/>
              <a:t>, </a:t>
            </a:r>
            <a:r>
              <a:rPr lang="lt-LT" dirty="0" err="1"/>
              <a:t>athletics</a:t>
            </a:r>
            <a:r>
              <a:rPr lang="lt-LT" dirty="0"/>
              <a:t>, </a:t>
            </a:r>
            <a:r>
              <a:rPr lang="lt-LT" dirty="0" err="1"/>
              <a:t>swimming</a:t>
            </a:r>
            <a:r>
              <a:rPr lang="lt-LT" dirty="0"/>
              <a:t>, etc.)</a:t>
            </a:r>
          </a:p>
          <a:p>
            <a:pPr marL="0" indent="0">
              <a:spcBef>
                <a:spcPts val="0"/>
              </a:spcBef>
              <a:buNone/>
            </a:pPr>
            <a:r>
              <a:rPr lang="lt-LT" dirty="0" err="1"/>
              <a:t>Official</a:t>
            </a:r>
            <a:r>
              <a:rPr lang="lt-LT" dirty="0"/>
              <a:t> Vilnius University </a:t>
            </a:r>
            <a:r>
              <a:rPr lang="en-US" dirty="0"/>
              <a:t>teams of professional sport </a:t>
            </a:r>
            <a:r>
              <a:rPr lang="lt-LT" dirty="0" err="1"/>
              <a:t>that</a:t>
            </a:r>
            <a:r>
              <a:rPr lang="en-US" dirty="0"/>
              <a:t> take part in national and international competitions.</a:t>
            </a:r>
            <a:endParaRPr lang="lt-LT" dirty="0"/>
          </a:p>
          <a:p>
            <a:pPr marL="0" indent="0">
              <a:spcBef>
                <a:spcPts val="0"/>
              </a:spcBef>
              <a:buNone/>
            </a:pPr>
            <a:endParaRPr lang="lt-LT" dirty="0"/>
          </a:p>
          <a:p>
            <a:pPr marL="0" indent="0">
              <a:spcBef>
                <a:spcPts val="0"/>
              </a:spcBef>
              <a:buNone/>
            </a:pPr>
            <a:r>
              <a:rPr lang="lt-LT" b="1" dirty="0" err="1"/>
              <a:t>Student</a:t>
            </a:r>
            <a:r>
              <a:rPr lang="lt-LT" b="1" dirty="0"/>
              <a:t> </a:t>
            </a:r>
            <a:r>
              <a:rPr lang="lt-LT" b="1" dirty="0" err="1"/>
              <a:t>clubs</a:t>
            </a:r>
            <a:r>
              <a:rPr lang="lt-LT" b="1" dirty="0"/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lt-LT" dirty="0"/>
              <a:t>2 </a:t>
            </a:r>
            <a:r>
              <a:rPr lang="lt-LT" dirty="0" err="1"/>
              <a:t>theatre</a:t>
            </a:r>
            <a:r>
              <a:rPr lang="lt-LT" dirty="0"/>
              <a:t> </a:t>
            </a:r>
            <a:r>
              <a:rPr lang="lt-LT" dirty="0" err="1"/>
              <a:t>troups</a:t>
            </a:r>
            <a:r>
              <a:rPr lang="lt-LT" dirty="0"/>
              <a:t>, 3 </a:t>
            </a:r>
            <a:r>
              <a:rPr lang="lt-LT" dirty="0" err="1"/>
              <a:t>song</a:t>
            </a:r>
            <a:r>
              <a:rPr lang="lt-LT" dirty="0"/>
              <a:t> </a:t>
            </a:r>
            <a:r>
              <a:rPr lang="lt-LT" dirty="0" err="1"/>
              <a:t>and</a:t>
            </a:r>
            <a:r>
              <a:rPr lang="lt-LT" dirty="0"/>
              <a:t> </a:t>
            </a:r>
            <a:r>
              <a:rPr lang="lt-LT" dirty="0" err="1"/>
              <a:t>dance</a:t>
            </a:r>
            <a:r>
              <a:rPr lang="lt-LT" dirty="0"/>
              <a:t> </a:t>
            </a:r>
            <a:r>
              <a:rPr lang="lt-LT" dirty="0" err="1"/>
              <a:t>ensembles</a:t>
            </a:r>
            <a:r>
              <a:rPr lang="lt-LT" dirty="0"/>
              <a:t>, </a:t>
            </a:r>
            <a:r>
              <a:rPr lang="lt-LT" dirty="0" err="1"/>
              <a:t>wind</a:t>
            </a:r>
            <a:r>
              <a:rPr lang="lt-LT" dirty="0"/>
              <a:t> </a:t>
            </a:r>
            <a:r>
              <a:rPr lang="lt-LT" dirty="0" err="1"/>
              <a:t>orchestra</a:t>
            </a:r>
            <a:r>
              <a:rPr lang="lt-LT" dirty="0"/>
              <a:t>, 2 </a:t>
            </a:r>
            <a:r>
              <a:rPr lang="lt-LT" dirty="0" err="1"/>
              <a:t>academic</a:t>
            </a:r>
            <a:r>
              <a:rPr lang="lt-LT" dirty="0"/>
              <a:t> </a:t>
            </a:r>
            <a:r>
              <a:rPr lang="lt-LT" dirty="0" err="1"/>
              <a:t>choirs</a:t>
            </a:r>
            <a:r>
              <a:rPr lang="lt-LT" dirty="0"/>
              <a:t>, </a:t>
            </a:r>
            <a:r>
              <a:rPr lang="lt-LT" dirty="0" err="1"/>
              <a:t>hikers</a:t>
            </a:r>
            <a:r>
              <a:rPr lang="lt-LT" dirty="0"/>
              <a:t> </a:t>
            </a:r>
            <a:r>
              <a:rPr lang="lt-LT" dirty="0" err="1"/>
              <a:t>club</a:t>
            </a:r>
            <a:endParaRPr lang="lt-LT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095" r="7738"/>
          <a:stretch/>
        </p:blipFill>
        <p:spPr>
          <a:xfrm>
            <a:off x="-14515" y="0"/>
            <a:ext cx="4775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30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Online application: </a:t>
            </a:r>
            <a:r>
              <a:rPr lang="en-US" b="1" dirty="0" err="1"/>
              <a:t>apply.vu.lt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Application deadlines: </a:t>
            </a:r>
            <a:endParaRPr lang="lt-LT" dirty="0"/>
          </a:p>
          <a:p>
            <a:endParaRPr lang="en-US" dirty="0"/>
          </a:p>
          <a:p>
            <a:r>
              <a:rPr lang="en-US" b="1" dirty="0"/>
              <a:t>15 July</a:t>
            </a:r>
            <a:r>
              <a:rPr lang="en-US" dirty="0"/>
              <a:t> for non EU/EEA applicants with Lithuanian Embassies residing in their home countries</a:t>
            </a:r>
          </a:p>
          <a:p>
            <a:r>
              <a:rPr lang="en-US" b="1" dirty="0"/>
              <a:t>1 June </a:t>
            </a:r>
            <a:r>
              <a:rPr lang="en-US" dirty="0"/>
              <a:t>for applicants to Medicine and Dentistry programmes</a:t>
            </a:r>
            <a:endParaRPr lang="en-US" b="1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Vilnius University</a:t>
            </a:r>
            <a:r>
              <a:rPr lang="lt-LT" dirty="0"/>
              <a:t> </a:t>
            </a:r>
            <a:r>
              <a:rPr lang="lt-LT" dirty="0" err="1"/>
              <a:t>is</a:t>
            </a:r>
            <a:r>
              <a:rPr lang="lt-LT" dirty="0"/>
              <a:t> </a:t>
            </a:r>
            <a:r>
              <a:rPr lang="lt-LT" dirty="0" err="1"/>
              <a:t>certified</a:t>
            </a:r>
            <a:r>
              <a:rPr lang="lt-LT" dirty="0"/>
              <a:t> to </a:t>
            </a:r>
            <a:r>
              <a:rPr lang="lt-LT" dirty="0" err="1"/>
              <a:t>perform</a:t>
            </a:r>
            <a:r>
              <a:rPr lang="lt-LT" dirty="0"/>
              <a:t> </a:t>
            </a:r>
            <a:r>
              <a:rPr lang="lt-LT" dirty="0" err="1"/>
              <a:t>independent</a:t>
            </a:r>
            <a:r>
              <a:rPr lang="lt-LT" dirty="0"/>
              <a:t> </a:t>
            </a:r>
            <a:r>
              <a:rPr lang="lt-LT" b="1" dirty="0" err="1"/>
              <a:t>process</a:t>
            </a:r>
            <a:r>
              <a:rPr lang="lt-LT" b="1" dirty="0"/>
              <a:t> of </a:t>
            </a:r>
            <a:r>
              <a:rPr lang="lt-LT" b="1" dirty="0" err="1"/>
              <a:t>recognition</a:t>
            </a:r>
            <a:r>
              <a:rPr lang="lt-LT" b="1" dirty="0"/>
              <a:t> of </a:t>
            </a:r>
            <a:r>
              <a:rPr lang="lt-LT" b="1" dirty="0" err="1"/>
              <a:t>qualifications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accordance</a:t>
            </a:r>
            <a:r>
              <a:rPr lang="lt-LT" dirty="0"/>
              <a:t> </a:t>
            </a:r>
            <a:r>
              <a:rPr lang="lt-LT" dirty="0" err="1"/>
              <a:t>with</a:t>
            </a:r>
            <a:r>
              <a:rPr lang="lt-LT" dirty="0"/>
              <a:t> </a:t>
            </a:r>
            <a:r>
              <a:rPr lang="lt-LT" dirty="0" err="1"/>
              <a:t>the</a:t>
            </a:r>
            <a:r>
              <a:rPr lang="lt-LT" dirty="0"/>
              <a:t> </a:t>
            </a:r>
            <a:r>
              <a:rPr lang="lt-LT" dirty="0" err="1"/>
              <a:t>policies</a:t>
            </a:r>
            <a:r>
              <a:rPr lang="lt-LT" dirty="0"/>
              <a:t> of </a:t>
            </a:r>
            <a:r>
              <a:rPr lang="en-US" dirty="0"/>
              <a:t>Centre for Quality Assessment in Higher </a:t>
            </a:r>
            <a:r>
              <a:rPr lang="en-US" dirty="0" err="1"/>
              <a:t>Educatio</a:t>
            </a:r>
            <a:r>
              <a:rPr lang="lt-LT" dirty="0"/>
              <a:t>n of Lithuania.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838201" y="1271588"/>
            <a:ext cx="8983662" cy="1406525"/>
          </a:xfrm>
        </p:spPr>
        <p:txBody>
          <a:bodyPr/>
          <a:lstStyle/>
          <a:p>
            <a:r>
              <a:rPr lang="lt-LT" dirty="0" err="1"/>
              <a:t>Application</a:t>
            </a:r>
            <a:r>
              <a:rPr lang="lt-LT" dirty="0"/>
              <a:t> </a:t>
            </a:r>
            <a:r>
              <a:rPr lang="lt-LT" dirty="0" err="1"/>
              <a:t>procedure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21677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 err="1"/>
              <a:t>Muitines</a:t>
            </a:r>
            <a:r>
              <a:rPr lang="en-US" dirty="0"/>
              <a:t> Street 8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mr-IN" dirty="0"/>
              <a:t>LT-</a:t>
            </a:r>
            <a:r>
              <a:rPr lang="en-US" dirty="0"/>
              <a:t>44280 Kaunas</a:t>
            </a:r>
            <a:r>
              <a:rPr lang="lt-LT" dirty="0"/>
              <a:t>, Lithuania</a:t>
            </a:r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+370 37 750914</a:t>
            </a:r>
            <a:br>
              <a:rPr lang="en-US" dirty="0"/>
            </a:br>
            <a:r>
              <a:rPr lang="en-US" dirty="0" err="1"/>
              <a:t>admissions@knf.vu.lt</a:t>
            </a:r>
            <a:endParaRPr lang="en-US" dirty="0"/>
          </a:p>
          <a:p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CONTACTS</a:t>
            </a:r>
          </a:p>
        </p:txBody>
      </p:sp>
    </p:spTree>
    <p:extLst>
      <p:ext uri="{BB962C8B-B14F-4D97-AF65-F5344CB8AC3E}">
        <p14:creationId xmlns:p14="http://schemas.microsoft.com/office/powerpoint/2010/main" val="878909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 err="1"/>
              <a:t>Education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Lithuania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18961" t="-653" r="20646" b="185"/>
          <a:stretch/>
        </p:blipFill>
        <p:spPr>
          <a:xfrm>
            <a:off x="-190499" y="-180769"/>
            <a:ext cx="3810000" cy="703877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829678" y="3788246"/>
            <a:ext cx="5421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of all school graduates continue the education in universities and colleges</a:t>
            </a:r>
            <a:endParaRPr lang="en-US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29678" y="2941741"/>
            <a:ext cx="5421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of Lithuanians have secondary or higher education</a:t>
            </a:r>
            <a:endParaRPr lang="en-US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1301" y="2867025"/>
            <a:ext cx="1303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t-LT" sz="44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93%</a:t>
            </a:r>
            <a:endParaRPr lang="en-US" sz="44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62736" y="3699226"/>
            <a:ext cx="1572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t-LT" sz="44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65%</a:t>
            </a:r>
            <a:endParaRPr lang="en-US" sz="44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29678" y="4634943"/>
            <a:ext cx="5421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of Lithuanians speak at least one foreign language</a:t>
            </a:r>
            <a:endParaRPr lang="en-US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62736" y="4531427"/>
            <a:ext cx="1572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t-LT" sz="44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92%</a:t>
            </a:r>
            <a:endParaRPr lang="en-US" sz="44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829679" y="5412661"/>
            <a:ext cx="54217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of international students in Lithuanian universities are from India</a:t>
            </a:r>
            <a:endParaRPr lang="en-US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81059" y="5351107"/>
            <a:ext cx="1572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t-LT" sz="44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18%</a:t>
            </a:r>
            <a:endParaRPr lang="en-US" sz="44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411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76" y="1548438"/>
            <a:ext cx="3576408" cy="1405621"/>
          </a:xfrm>
        </p:spPr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Vilnius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35864" y="3225141"/>
            <a:ext cx="3755136" cy="3144444"/>
          </a:xfrm>
        </p:spPr>
        <p:txBody>
          <a:bodyPr>
            <a:normAutofit/>
          </a:bodyPr>
          <a:lstStyle/>
          <a:p>
            <a:r>
              <a:rPr lang="lt-LT" sz="1800" b="1" dirty="0"/>
              <a:t>Capital </a:t>
            </a:r>
            <a:r>
              <a:rPr lang="lt-LT" sz="1800" dirty="0"/>
              <a:t>of Lithuania</a:t>
            </a:r>
          </a:p>
          <a:p>
            <a:r>
              <a:rPr lang="en-US" sz="1800" dirty="0"/>
              <a:t>Population: </a:t>
            </a:r>
            <a:r>
              <a:rPr lang="en-US" sz="1800" b="1" dirty="0"/>
              <a:t>&gt;650 000</a:t>
            </a:r>
          </a:p>
          <a:p>
            <a:r>
              <a:rPr lang="en-US" sz="1800" dirty="0"/>
              <a:t>Location: </a:t>
            </a:r>
            <a:r>
              <a:rPr lang="en-US" sz="1800" b="1" dirty="0"/>
              <a:t>South-East of Lithuania</a:t>
            </a:r>
          </a:p>
          <a:p>
            <a:r>
              <a:rPr lang="en-US" sz="1800" b="1" dirty="0"/>
              <a:t>Happiest city </a:t>
            </a:r>
            <a:r>
              <a:rPr lang="en-US" sz="1800" dirty="0"/>
              <a:t>in Europe</a:t>
            </a:r>
            <a:r>
              <a:rPr lang="en-US" sz="1800" b="1" dirty="0"/>
              <a:t>*</a:t>
            </a:r>
          </a:p>
          <a:p>
            <a:r>
              <a:rPr lang="en-US" sz="1800" dirty="0"/>
              <a:t>2nd </a:t>
            </a:r>
            <a:r>
              <a:rPr lang="en-US" sz="1800" b="1" dirty="0"/>
              <a:t>Youngest capital </a:t>
            </a:r>
            <a:r>
              <a:rPr lang="en-US" sz="1800" dirty="0"/>
              <a:t>in Europe</a:t>
            </a:r>
          </a:p>
          <a:p>
            <a:r>
              <a:rPr lang="en-US" sz="1800" b="1" dirty="0"/>
              <a:t>Fastest public </a:t>
            </a:r>
            <a:r>
              <a:rPr lang="en-US" sz="1800" b="1" dirty="0" err="1"/>
              <a:t>WiFi</a:t>
            </a:r>
            <a:r>
              <a:rPr lang="en-US" sz="1800" b="1" dirty="0"/>
              <a:t> </a:t>
            </a:r>
            <a:r>
              <a:rPr lang="en-US" sz="1800" dirty="0"/>
              <a:t>in the world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908" r="24113"/>
          <a:stretch/>
        </p:blipFill>
        <p:spPr>
          <a:xfrm>
            <a:off x="4508500" y="0"/>
            <a:ext cx="77597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5476" y="6489700"/>
            <a:ext cx="48275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>
                <a:solidFill>
                  <a:schemeClr val="accent6"/>
                </a:solidFill>
              </a:rPr>
              <a:t>*93% of </a:t>
            </a:r>
            <a:r>
              <a:rPr lang="lt-LT" sz="1000" dirty="0" err="1">
                <a:solidFill>
                  <a:schemeClr val="accent6"/>
                </a:solidFill>
              </a:rPr>
              <a:t>citizens</a:t>
            </a:r>
            <a:r>
              <a:rPr lang="lt-LT" sz="1000" dirty="0">
                <a:solidFill>
                  <a:schemeClr val="accent6"/>
                </a:solidFill>
              </a:rPr>
              <a:t> are </a:t>
            </a:r>
            <a:r>
              <a:rPr lang="lt-LT" sz="1000" dirty="0" err="1">
                <a:solidFill>
                  <a:schemeClr val="accent6"/>
                </a:solidFill>
              </a:rPr>
              <a:t>happy</a:t>
            </a:r>
            <a:r>
              <a:rPr lang="lt-LT" sz="1000" dirty="0">
                <a:solidFill>
                  <a:schemeClr val="accent6"/>
                </a:solidFill>
              </a:rPr>
              <a:t> to </a:t>
            </a:r>
            <a:r>
              <a:rPr lang="lt-LT" sz="1000" dirty="0" err="1">
                <a:solidFill>
                  <a:schemeClr val="accent6"/>
                </a:solidFill>
              </a:rPr>
              <a:t>live</a:t>
            </a:r>
            <a:r>
              <a:rPr lang="lt-LT" sz="1000" dirty="0">
                <a:solidFill>
                  <a:schemeClr val="accent6"/>
                </a:solidFill>
              </a:rPr>
              <a:t> </a:t>
            </a:r>
            <a:r>
              <a:rPr lang="lt-LT" sz="1000" dirty="0" err="1">
                <a:solidFill>
                  <a:schemeClr val="accent6"/>
                </a:solidFill>
              </a:rPr>
              <a:t>in</a:t>
            </a:r>
            <a:r>
              <a:rPr lang="lt-LT" sz="1000" dirty="0">
                <a:solidFill>
                  <a:schemeClr val="accent6"/>
                </a:solidFill>
              </a:rPr>
              <a:t> Vilnius. </a:t>
            </a:r>
            <a:r>
              <a:rPr lang="lt-LT" sz="1000" dirty="0" err="1">
                <a:solidFill>
                  <a:schemeClr val="accent6"/>
                </a:solidFill>
              </a:rPr>
              <a:t>Source</a:t>
            </a:r>
            <a:r>
              <a:rPr lang="lt-LT" sz="1000" dirty="0">
                <a:solidFill>
                  <a:schemeClr val="accent6"/>
                </a:solidFill>
              </a:rPr>
              <a:t>: EUROSTAT 2016</a:t>
            </a:r>
          </a:p>
        </p:txBody>
      </p:sp>
    </p:spTree>
    <p:extLst>
      <p:ext uri="{BB962C8B-B14F-4D97-AF65-F5344CB8AC3E}">
        <p14:creationId xmlns:p14="http://schemas.microsoft.com/office/powerpoint/2010/main" val="2937036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926" y="1548438"/>
            <a:ext cx="3663058" cy="1405621"/>
          </a:xfrm>
        </p:spPr>
        <p:txBody>
          <a:bodyPr/>
          <a:lstStyle/>
          <a:p>
            <a:r>
              <a:rPr lang="lt-LT" dirty="0">
                <a:latin typeface="Arial" charset="0"/>
                <a:ea typeface="Arial" charset="0"/>
                <a:cs typeface="Arial" charset="0"/>
              </a:rPr>
              <a:t>Kaunas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0926" y="3225141"/>
            <a:ext cx="3860074" cy="3144444"/>
          </a:xfrm>
        </p:spPr>
        <p:txBody>
          <a:bodyPr>
            <a:normAutofit/>
          </a:bodyPr>
          <a:lstStyle/>
          <a:p>
            <a:r>
              <a:rPr lang="lt-LT" sz="1800" b="1" dirty="0"/>
              <a:t>2nd largest city </a:t>
            </a:r>
            <a:r>
              <a:rPr lang="lt-LT" sz="1800" dirty="0"/>
              <a:t>in Lithuania</a:t>
            </a:r>
          </a:p>
          <a:p>
            <a:r>
              <a:rPr lang="lt-LT" sz="1800" b="1" dirty="0"/>
              <a:t>Former capital </a:t>
            </a:r>
            <a:r>
              <a:rPr lang="lt-LT" sz="1800" dirty="0"/>
              <a:t>(interwar)</a:t>
            </a:r>
          </a:p>
          <a:p>
            <a:r>
              <a:rPr lang="en-US" sz="1800" dirty="0"/>
              <a:t>Population: </a:t>
            </a:r>
            <a:r>
              <a:rPr lang="en-US" sz="1800" b="1" dirty="0"/>
              <a:t>&gt;</a:t>
            </a:r>
            <a:r>
              <a:rPr lang="lt-LT" sz="1800" b="1" dirty="0"/>
              <a:t>30</a:t>
            </a:r>
            <a:r>
              <a:rPr lang="en-US" sz="1800" b="1" dirty="0"/>
              <a:t>0 000</a:t>
            </a:r>
          </a:p>
          <a:p>
            <a:r>
              <a:rPr lang="lt-LT" sz="1800" b="1" dirty="0"/>
              <a:t>Student city </a:t>
            </a:r>
            <a:r>
              <a:rPr lang="lt-LT" sz="1800" dirty="0"/>
              <a:t>(11 universities, </a:t>
            </a:r>
          </a:p>
          <a:p>
            <a:pPr>
              <a:spcBef>
                <a:spcPts val="0"/>
              </a:spcBef>
            </a:pPr>
            <a:r>
              <a:rPr lang="lt-LT" sz="1800" dirty="0"/>
              <a:t>50 000 students)</a:t>
            </a:r>
            <a:endParaRPr lang="en-US" sz="1800" dirty="0"/>
          </a:p>
          <a:p>
            <a:r>
              <a:rPr lang="en-US" sz="1800" b="1" dirty="0"/>
              <a:t>European Capital of Culture</a:t>
            </a:r>
            <a:r>
              <a:rPr lang="lt-LT" sz="1800" b="1" dirty="0"/>
              <a:t> </a:t>
            </a:r>
            <a:r>
              <a:rPr lang="lt-LT" sz="1800" dirty="0"/>
              <a:t>(2022)</a:t>
            </a:r>
          </a:p>
          <a:p>
            <a:r>
              <a:rPr lang="lt-LT" sz="1800" dirty="0"/>
              <a:t>L</a:t>
            </a:r>
            <a:r>
              <a:rPr lang="en-US" sz="1800" dirty="0" err="1"/>
              <a:t>ocated</a:t>
            </a:r>
            <a:r>
              <a:rPr lang="en-US" sz="1800" dirty="0"/>
              <a:t> </a:t>
            </a:r>
            <a:r>
              <a:rPr lang="en-US" sz="1800" b="1" dirty="0"/>
              <a:t>at the confluence of </a:t>
            </a:r>
            <a:r>
              <a:rPr lang="lt-LT" sz="1800" b="1" dirty="0"/>
              <a:t>two </a:t>
            </a:r>
            <a:r>
              <a:rPr lang="en-US" sz="1800" b="1" dirty="0"/>
              <a:t>rivers</a:t>
            </a:r>
            <a:r>
              <a:rPr lang="lt-LT" sz="1800" dirty="0"/>
              <a:t> (</a:t>
            </a:r>
            <a:r>
              <a:rPr lang="en-US" sz="1800" dirty="0" err="1"/>
              <a:t>Nemunas</a:t>
            </a:r>
            <a:r>
              <a:rPr lang="en-US" sz="1800" dirty="0"/>
              <a:t> and </a:t>
            </a:r>
            <a:r>
              <a:rPr lang="lt-LT" sz="1800" dirty="0"/>
              <a:t>N</a:t>
            </a:r>
            <a:r>
              <a:rPr lang="en-US" sz="1800" dirty="0" err="1"/>
              <a:t>eris</a:t>
            </a:r>
            <a:r>
              <a:rPr lang="lt-LT" sz="1800" dirty="0"/>
              <a:t>)</a:t>
            </a:r>
            <a:endParaRPr lang="en-US" sz="1800" dirty="0"/>
          </a:p>
        </p:txBody>
      </p:sp>
      <p:pic>
        <p:nvPicPr>
          <p:cNvPr id="1028" name="Picture 4" descr="Vaizdo rezultatas pagal uÅ¾klausÄ âkaunasâ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r="15488"/>
          <a:stretch/>
        </p:blipFill>
        <p:spPr bwMode="auto">
          <a:xfrm>
            <a:off x="4248886" y="-18000"/>
            <a:ext cx="794311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556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Vilnius University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331" y="2083910"/>
            <a:ext cx="557482" cy="743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251" y="2105578"/>
            <a:ext cx="950999" cy="7323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2396" y="2100845"/>
            <a:ext cx="743308" cy="7433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2762" y="3606527"/>
            <a:ext cx="721447" cy="7433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0211" y="3606529"/>
            <a:ext cx="579343" cy="7433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6272" y="3677540"/>
            <a:ext cx="918204" cy="5793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66946" y="3006157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78003F"/>
              </a:buClr>
              <a:buSzPct val="150000"/>
            </a:pPr>
            <a:r>
              <a:rPr lang="lt-LT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Founded</a:t>
            </a:r>
            <a:r>
              <a:rPr lang="lt-LT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</a:t>
            </a:r>
            <a:r>
              <a:rPr lang="lt-LT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1579 m.</a:t>
            </a:r>
            <a:r>
              <a:rPr lang="lt-LT" dirty="0">
                <a:latin typeface="Arial" charset="0"/>
                <a:ea typeface="Arial" charset="0"/>
                <a:cs typeface="Arial" charset="0"/>
              </a:rPr>
              <a:t> 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8509" y="3006157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78003F"/>
              </a:buClr>
              <a:buSzPct val="150000"/>
            </a:pPr>
            <a:r>
              <a:rPr lang="en-US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#</a:t>
            </a:r>
            <a:r>
              <a:rPr lang="lt-LT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lt-LT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</a:t>
            </a:r>
            <a:r>
              <a:rPr lang="lt-LT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Lithuania*</a:t>
            </a:r>
            <a:endParaRPr lang="en-GB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49385" y="3006157"/>
            <a:ext cx="3154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78003F"/>
              </a:buClr>
              <a:buSzPct val="150000"/>
            </a:pPr>
            <a:r>
              <a:rPr lang="lt-LT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400</a:t>
            </a:r>
            <a:r>
              <a:rPr lang="lt-L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</a:t>
            </a:r>
            <a:r>
              <a:rPr lang="lt-LT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lt-LT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world</a:t>
            </a:r>
            <a:r>
              <a:rPr lang="lt-LT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*</a:t>
            </a:r>
            <a:endParaRPr lang="en-GB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39465" y="4528818"/>
            <a:ext cx="2388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78003F"/>
              </a:buClr>
              <a:buSzPct val="150000"/>
            </a:pPr>
            <a:r>
              <a:rPr lang="lt-LT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281 </a:t>
            </a:r>
            <a:r>
              <a:rPr lang="lt-LT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study</a:t>
            </a:r>
            <a:r>
              <a:rPr lang="lt-LT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programmes</a:t>
            </a:r>
            <a:r>
              <a:rPr lang="lt-LT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offered</a:t>
            </a:r>
            <a:endParaRPr lang="en-GB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39314" y="4528818"/>
            <a:ext cx="3275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78003F"/>
              </a:buClr>
              <a:buSzPct val="150000"/>
            </a:pPr>
            <a:r>
              <a:rPr lang="en-US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~1</a:t>
            </a:r>
            <a:r>
              <a:rPr lang="lt-LT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500</a:t>
            </a:r>
            <a:r>
              <a:rPr lang="lt-LT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ctr">
              <a:buClr>
                <a:srgbClr val="78003F"/>
              </a:buClr>
              <a:buSzPct val="150000"/>
            </a:pPr>
            <a:r>
              <a:rPr lang="lt-LT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scientific</a:t>
            </a:r>
            <a:r>
              <a:rPr lang="lt-LT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publications</a:t>
            </a:r>
            <a:r>
              <a:rPr lang="lt-LT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annually</a:t>
            </a:r>
            <a:endParaRPr lang="en-GB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75146" y="4528818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78003F"/>
              </a:buClr>
              <a:buSzPct val="150000"/>
            </a:pPr>
            <a:r>
              <a:rPr lang="lt-LT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24 716</a:t>
            </a:r>
            <a:r>
              <a:rPr lang="lt-L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students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17600" y="5599455"/>
            <a:ext cx="9537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*QS World University Rankings</a:t>
            </a:r>
            <a:r>
              <a:rPr lang="lt-LT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2021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4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9069" y="850622"/>
            <a:ext cx="5864431" cy="1216922"/>
          </a:xfrm>
        </p:spPr>
        <p:txBody>
          <a:bodyPr>
            <a:normAutofit/>
          </a:bodyPr>
          <a:lstStyle/>
          <a:p>
            <a:pPr lvl="0"/>
            <a:r>
              <a:rPr lang="lt-LT" dirty="0">
                <a:latin typeface="Arial" charset="0"/>
                <a:ea typeface="Arial" charset="0"/>
                <a:cs typeface="Arial" charset="0"/>
              </a:rPr>
              <a:t>Library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-1" y="7938"/>
            <a:ext cx="4936057" cy="6842125"/>
          </a:xfrm>
        </p:spPr>
      </p:sp>
      <p:pic>
        <p:nvPicPr>
          <p:cNvPr id="2050" name="Picture 2" descr="P. SmugleviÄiaus salÄ. Nuotraukos autorius: Marius Grigu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0" y="3572569"/>
            <a:ext cx="4956934" cy="330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sijÄs vaizd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38"/>
            <a:ext cx="4936057" cy="363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70513" y="206754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8003F"/>
                </a:solidFill>
                <a:latin typeface="Arial" panose="020B0604020202020204" pitchFamily="34" charset="0"/>
              </a:rPr>
              <a:t>the oldest and one of the largest academic libraries of</a:t>
            </a:r>
            <a:r>
              <a:rPr lang="lt-LT" dirty="0">
                <a:solidFill>
                  <a:srgbClr val="78003F"/>
                </a:solidFill>
                <a:latin typeface="Arial" panose="020B0604020202020204" pitchFamily="34" charset="0"/>
              </a:rPr>
              <a:t> Lithuania</a:t>
            </a:r>
            <a:r>
              <a:rPr lang="en-US" dirty="0">
                <a:solidFill>
                  <a:srgbClr val="78003F"/>
                </a:solidFill>
                <a:latin typeface="Arial" panose="020B0604020202020204" pitchFamily="34" charset="0"/>
              </a:rPr>
              <a:t>.</a:t>
            </a:r>
            <a:endParaRPr lang="lt-LT" dirty="0">
              <a:solidFill>
                <a:srgbClr val="78003F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dirty="0">
              <a:solidFill>
                <a:srgbClr val="78003F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8003F"/>
                </a:solidFill>
              </a:rPr>
              <a:t>founded in 1570 by the Jesuits and as such is nine years older than Vilnius University.</a:t>
            </a:r>
            <a:endParaRPr lang="lt-LT" dirty="0">
              <a:solidFill>
                <a:srgbClr val="78003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dirty="0">
              <a:solidFill>
                <a:srgbClr val="78003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holds 5.4 million documents on shelves measuring 166 </a:t>
            </a:r>
            <a:r>
              <a:rPr lang="en-US" dirty="0" err="1"/>
              <a:t>kilometres</a:t>
            </a:r>
            <a:r>
              <a:rPr lang="en-US" dirty="0"/>
              <a:t> in length. </a:t>
            </a:r>
            <a:endParaRPr lang="en-US" dirty="0">
              <a:solidFill>
                <a:srgbClr val="7800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59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09" y="524951"/>
            <a:ext cx="3843541" cy="790043"/>
          </a:xfrm>
        </p:spPr>
        <p:txBody>
          <a:bodyPr>
            <a:normAutofit/>
          </a:bodyPr>
          <a:lstStyle/>
          <a:p>
            <a:r>
              <a:rPr lang="en-US" sz="4000" dirty="0"/>
              <a:t>SCIC</a:t>
            </a:r>
          </a:p>
        </p:txBody>
      </p:sp>
      <p:pic>
        <p:nvPicPr>
          <p:cNvPr id="3074" name="Picture 2" descr="Vaizdo rezultatas pagal uÅ¾klausÄ âvu bibliotekaâ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14318"/>
          <a:stretch/>
        </p:blipFill>
        <p:spPr bwMode="auto">
          <a:xfrm>
            <a:off x="4144064" y="7937"/>
            <a:ext cx="8047936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1309" y="1447523"/>
            <a:ext cx="38435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>
                <a:solidFill>
                  <a:srgbClr val="666666"/>
                </a:solidFill>
                <a:latin typeface="Arial" panose="020B0604020202020204" pitchFamily="34" charset="0"/>
              </a:rPr>
              <a:t>Open 24/7</a:t>
            </a:r>
          </a:p>
          <a:p>
            <a:endParaRPr lang="lt-LT" dirty="0">
              <a:solidFill>
                <a:srgbClr val="666666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</a:rPr>
              <a:t>Constructed in 2013</a:t>
            </a:r>
            <a:endParaRPr lang="lt-LT" dirty="0">
              <a:solidFill>
                <a:srgbClr val="666666"/>
              </a:solidFill>
              <a:latin typeface="Arial" panose="020B0604020202020204" pitchFamily="34" charset="0"/>
            </a:endParaRPr>
          </a:p>
          <a:p>
            <a:endParaRPr lang="lt-LT" dirty="0">
              <a:solidFill>
                <a:srgbClr val="666666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</a:rPr>
              <a:t>SCIC provides open library stacks, rooms for individual and group work, open reading rooms, lounge islands for a </a:t>
            </a:r>
            <a:r>
              <a:rPr lang="en-US" dirty="0" err="1">
                <a:solidFill>
                  <a:srgbClr val="666666"/>
                </a:solidFill>
                <a:latin typeface="Arial" panose="020B0604020202020204" pitchFamily="34" charset="0"/>
              </a:rPr>
              <a:t>cosy</a:t>
            </a: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</a:rPr>
              <a:t> conversation by a cup of coffee, and a playroom for </a:t>
            </a:r>
            <a:r>
              <a:rPr lang="en-US" dirty="0" err="1">
                <a:solidFill>
                  <a:srgbClr val="666666"/>
                </a:solidFill>
                <a:latin typeface="Arial" panose="020B0604020202020204" pitchFamily="34" charset="0"/>
              </a:rPr>
              <a:t>chlidren</a:t>
            </a: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763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lt-LT" dirty="0">
                <a:latin typeface="Arial" charset="0"/>
                <a:ea typeface="Arial" charset="0"/>
                <a:cs typeface="Arial" charset="0"/>
              </a:rPr>
              <a:t>International </a:t>
            </a:r>
            <a:r>
              <a:rPr lang="lt-LT" dirty="0" err="1">
                <a:latin typeface="Arial" charset="0"/>
                <a:ea typeface="Arial" charset="0"/>
                <a:cs typeface="Arial" charset="0"/>
              </a:rPr>
              <a:t>relations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Rectangle 3"/>
          <p:cNvSpPr/>
          <p:nvPr/>
        </p:nvSpPr>
        <p:spPr>
          <a:xfrm>
            <a:off x="5561113" y="5426713"/>
            <a:ext cx="5080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 err="1">
                <a:latin typeface="Arial" charset="0"/>
                <a:ea typeface="Arial" charset="0"/>
                <a:cs typeface="Arial" charset="0"/>
              </a:rPr>
              <a:t>Erasmus</a:t>
            </a:r>
            <a:r>
              <a:rPr lang="lt-LT" dirty="0">
                <a:latin typeface="Arial" charset="0"/>
                <a:ea typeface="Arial" charset="0"/>
                <a:cs typeface="Arial" charset="0"/>
              </a:rPr>
              <a:t>+ </a:t>
            </a:r>
            <a:r>
              <a:rPr lang="lt-LT" dirty="0" err="1">
                <a:latin typeface="Arial" charset="0"/>
                <a:ea typeface="Arial" charset="0"/>
                <a:cs typeface="Arial" charset="0"/>
              </a:rPr>
              <a:t>agreements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61113" y="4738965"/>
            <a:ext cx="5031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nternational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bilateral agreements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62736" y="4557212"/>
            <a:ext cx="1303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176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94171" y="5226659"/>
            <a:ext cx="1618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1058</a:t>
            </a:r>
          </a:p>
        </p:txBody>
      </p:sp>
      <p:pic>
        <p:nvPicPr>
          <p:cNvPr id="18" name="Picture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1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2" t="14471" r="26160" b="14471"/>
          <a:stretch/>
        </p:blipFill>
        <p:spPr>
          <a:xfrm>
            <a:off x="0" y="7938"/>
            <a:ext cx="3062514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5522" y="2552377"/>
            <a:ext cx="6198367" cy="3323987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ERASMUS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NORDPLUS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UTRECHT, MAUI, AEN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BSRUN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CREPUQ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UNICA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ISEP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Scholars</a:t>
            </a:r>
            <a:r>
              <a:rPr lang="lt-LT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at Risk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endParaRPr lang="lt-LT" sz="14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endParaRPr lang="lt-LT" sz="14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endParaRPr lang="lt-LT" sz="14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endParaRPr lang="lt-LT" sz="14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endParaRPr lang="lt-LT" sz="14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endParaRPr lang="lt-LT" sz="14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endParaRPr lang="lt-LT" sz="14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EUA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IAU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EAIE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ALTE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BUP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Magna</a:t>
            </a:r>
            <a:r>
              <a:rPr lang="lt-LT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Charta</a:t>
            </a:r>
            <a:r>
              <a:rPr lang="lt-LT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Observatory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50000"/>
              <a:buFontTx/>
              <a:buChar char="-"/>
            </a:pPr>
            <a:r>
              <a:rPr lang="lt-LT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COIMBRA Group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buSzPct val="150000"/>
            </a:pPr>
            <a:endParaRPr lang="en-US" sz="14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45620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VU">
      <a:dk1>
        <a:srgbClr val="7A003B"/>
      </a:dk1>
      <a:lt1>
        <a:srgbClr val="FFFFFF"/>
      </a:lt1>
      <a:dk2>
        <a:srgbClr val="7A003B"/>
      </a:dk2>
      <a:lt2>
        <a:srgbClr val="FEFFFE"/>
      </a:lt2>
      <a:accent1>
        <a:srgbClr val="E03357"/>
      </a:accent1>
      <a:accent2>
        <a:srgbClr val="E2E3E2"/>
      </a:accent2>
      <a:accent3>
        <a:srgbClr val="3B3C3A"/>
      </a:accent3>
      <a:accent4>
        <a:srgbClr val="989998"/>
      </a:accent4>
      <a:accent5>
        <a:srgbClr val="D5D5D5"/>
      </a:accent5>
      <a:accent6>
        <a:srgbClr val="797979"/>
      </a:accent6>
      <a:hlink>
        <a:srgbClr val="E03357"/>
      </a:hlink>
      <a:folHlink>
        <a:srgbClr val="E2E3E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VU">
      <a:dk1>
        <a:srgbClr val="7A003B"/>
      </a:dk1>
      <a:lt1>
        <a:srgbClr val="FFFFFF"/>
      </a:lt1>
      <a:dk2>
        <a:srgbClr val="7A003B"/>
      </a:dk2>
      <a:lt2>
        <a:srgbClr val="FEFFFE"/>
      </a:lt2>
      <a:accent1>
        <a:srgbClr val="E03357"/>
      </a:accent1>
      <a:accent2>
        <a:srgbClr val="E2E3E2"/>
      </a:accent2>
      <a:accent3>
        <a:srgbClr val="3B3C3A"/>
      </a:accent3>
      <a:accent4>
        <a:srgbClr val="989998"/>
      </a:accent4>
      <a:accent5>
        <a:srgbClr val="D5D5D5"/>
      </a:accent5>
      <a:accent6>
        <a:srgbClr val="797979"/>
      </a:accent6>
      <a:hlink>
        <a:srgbClr val="E03357"/>
      </a:hlink>
      <a:folHlink>
        <a:srgbClr val="E2E3E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26903</TotalTime>
  <Words>1068</Words>
  <Application>Microsoft Office PowerPoint</Application>
  <PresentationFormat>Widescreen</PresentationFormat>
  <Paragraphs>178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Custom Design</vt:lpstr>
      <vt:lpstr>1_Custom Design</vt:lpstr>
      <vt:lpstr>Study at Vilnius University</vt:lpstr>
      <vt:lpstr>Lithuania</vt:lpstr>
      <vt:lpstr>Education in Lithuania</vt:lpstr>
      <vt:lpstr>Vilnius</vt:lpstr>
      <vt:lpstr>Kaunas</vt:lpstr>
      <vt:lpstr>Vilnius University</vt:lpstr>
      <vt:lpstr>Library</vt:lpstr>
      <vt:lpstr>SCIC</vt:lpstr>
      <vt:lpstr>International relations</vt:lpstr>
      <vt:lpstr>Social partners:</vt:lpstr>
      <vt:lpstr>International projects</vt:lpstr>
      <vt:lpstr>PowerPoint Presentation</vt:lpstr>
      <vt:lpstr>International study programmes</vt:lpstr>
      <vt:lpstr>PowerPoint Presentation</vt:lpstr>
      <vt:lpstr>Courses for exchange students at Kaunas Faculty</vt:lpstr>
      <vt:lpstr>Study facilities</vt:lpstr>
      <vt:lpstr>Accomodation</vt:lpstr>
      <vt:lpstr>Academic support</vt:lpstr>
      <vt:lpstr> Career consultations</vt:lpstr>
      <vt:lpstr>Sports and leisure</vt:lpstr>
      <vt:lpstr>Application procedure</vt:lpstr>
      <vt:lpstr>CONTACTS</vt:lpstr>
    </vt:vector>
  </TitlesOfParts>
  <Company>Vilniaus universitetas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Rokas Aleliūnas</dc:creator>
  <cp:lastModifiedBy>Renata</cp:lastModifiedBy>
  <cp:revision>201</cp:revision>
  <dcterms:created xsi:type="dcterms:W3CDTF">2017-06-28T06:49:28Z</dcterms:created>
  <dcterms:modified xsi:type="dcterms:W3CDTF">2024-01-17T11:11:11Z</dcterms:modified>
</cp:coreProperties>
</file>